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59" r:id="rId5"/>
    <p:sldId id="262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6" r:id="rId15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86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84704" y="1042987"/>
            <a:ext cx="5888990" cy="968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92300" y="4141430"/>
            <a:ext cx="6273800" cy="831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14299"/>
            <a:ext cx="10058400" cy="559435"/>
          </a:xfrm>
          <a:custGeom>
            <a:avLst/>
            <a:gdLst/>
            <a:ahLst/>
            <a:cxnLst/>
            <a:rect l="l" t="t" r="r" b="b"/>
            <a:pathLst>
              <a:path w="10058400" h="559435">
                <a:moveTo>
                  <a:pt x="0" y="559032"/>
                </a:moveTo>
                <a:lnTo>
                  <a:pt x="10058400" y="559032"/>
                </a:lnTo>
                <a:lnTo>
                  <a:pt x="10058400" y="0"/>
                </a:lnTo>
                <a:lnTo>
                  <a:pt x="0" y="0"/>
                </a:lnTo>
                <a:lnTo>
                  <a:pt x="0" y="55903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7804" y="928687"/>
            <a:ext cx="7082790" cy="968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55700" y="2270025"/>
            <a:ext cx="7747000" cy="3479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arasotaTroop23Treasurer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arasotaTroop23Treasurer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4800" y="1472803"/>
            <a:ext cx="7069455" cy="2052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300" spc="185" dirty="0">
                <a:latin typeface="Arial"/>
                <a:cs typeface="Arial"/>
              </a:rPr>
              <a:t>Finances</a:t>
            </a:r>
            <a:endParaRPr sz="133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40" dirty="0"/>
              <a:t>Parent </a:t>
            </a:r>
            <a:r>
              <a:rPr spc="35" dirty="0"/>
              <a:t>Meeting</a:t>
            </a:r>
            <a:r>
              <a:rPr spc="-40" dirty="0"/>
              <a:t> </a:t>
            </a:r>
            <a:r>
              <a:rPr spc="-10" dirty="0"/>
              <a:t>20</a:t>
            </a:r>
            <a:r>
              <a:rPr lang="en-US" spc="-10" dirty="0"/>
              <a:t>23</a:t>
            </a:r>
            <a:endParaRPr spc="-10" dirty="0"/>
          </a:p>
        </p:txBody>
      </p:sp>
      <p:sp>
        <p:nvSpPr>
          <p:cNvPr id="4" name="object 4"/>
          <p:cNvSpPr/>
          <p:nvPr/>
        </p:nvSpPr>
        <p:spPr>
          <a:xfrm>
            <a:off x="7353895" y="6244443"/>
            <a:ext cx="2704504" cy="1367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492999"/>
            <a:ext cx="10058400" cy="165100"/>
          </a:xfrm>
          <a:custGeom>
            <a:avLst/>
            <a:gdLst/>
            <a:ahLst/>
            <a:cxnLst/>
            <a:rect l="l" t="t" r="r" b="b"/>
            <a:pathLst>
              <a:path w="10058400" h="165100">
                <a:moveTo>
                  <a:pt x="0" y="165100"/>
                </a:moveTo>
                <a:lnTo>
                  <a:pt x="10058400" y="165100"/>
                </a:lnTo>
                <a:lnTo>
                  <a:pt x="10058400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1700" y="267692"/>
            <a:ext cx="13785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BSA </a:t>
            </a:r>
            <a:r>
              <a:rPr sz="1400" spc="105" dirty="0">
                <a:solidFill>
                  <a:srgbClr val="FFFFFF"/>
                </a:solidFill>
                <a:latin typeface="Verdana"/>
                <a:cs typeface="Verdana"/>
              </a:rPr>
              <a:t>TROOP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23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1719" y="128467"/>
            <a:ext cx="592761" cy="493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4869" y="3797409"/>
            <a:ext cx="7096759" cy="0"/>
          </a:xfrm>
          <a:custGeom>
            <a:avLst/>
            <a:gdLst/>
            <a:ahLst/>
            <a:cxnLst/>
            <a:rect l="l" t="t" r="r" b="b"/>
            <a:pathLst>
              <a:path w="7096759">
                <a:moveTo>
                  <a:pt x="0" y="0"/>
                </a:moveTo>
                <a:lnTo>
                  <a:pt x="7096727" y="0"/>
                </a:lnTo>
              </a:path>
            </a:pathLst>
          </a:custGeom>
          <a:ln w="196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7800" y="187403"/>
            <a:ext cx="0" cy="434975"/>
          </a:xfrm>
          <a:custGeom>
            <a:avLst/>
            <a:gdLst/>
            <a:ahLst/>
            <a:cxnLst/>
            <a:rect l="l" t="t" r="r" b="b"/>
            <a:pathLst>
              <a:path h="434975">
                <a:moveTo>
                  <a:pt x="0" y="434638"/>
                </a:moveTo>
                <a:lnTo>
                  <a:pt x="0" y="0"/>
                </a:lnTo>
              </a:path>
            </a:pathLst>
          </a:custGeom>
          <a:ln w="73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903287"/>
            <a:ext cx="8296275" cy="968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150" spc="90" dirty="0">
                <a:latin typeface="Arial"/>
                <a:cs typeface="Arial"/>
              </a:rPr>
              <a:t>All Transactions</a:t>
            </a:r>
            <a:r>
              <a:rPr sz="6150" spc="-105" dirty="0">
                <a:latin typeface="Arial"/>
                <a:cs typeface="Arial"/>
              </a:rPr>
              <a:t> </a:t>
            </a:r>
            <a:r>
              <a:rPr sz="6150" spc="75" dirty="0">
                <a:latin typeface="Arial"/>
                <a:cs typeface="Arial"/>
              </a:rPr>
              <a:t>Online</a:t>
            </a:r>
            <a:endParaRPr sz="61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267692"/>
            <a:ext cx="13785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BSA </a:t>
            </a:r>
            <a:r>
              <a:rPr sz="1400" spc="105" dirty="0">
                <a:solidFill>
                  <a:srgbClr val="FFFFFF"/>
                </a:solidFill>
                <a:latin typeface="Verdana"/>
                <a:cs typeface="Verdana"/>
              </a:rPr>
              <a:t>TROOP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23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1719" y="128467"/>
            <a:ext cx="592761" cy="493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53895" y="6244443"/>
            <a:ext cx="2704504" cy="1367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492999"/>
            <a:ext cx="10058400" cy="165100"/>
          </a:xfrm>
          <a:custGeom>
            <a:avLst/>
            <a:gdLst/>
            <a:ahLst/>
            <a:cxnLst/>
            <a:rect l="l" t="t" r="r" b="b"/>
            <a:pathLst>
              <a:path w="10058400" h="165100">
                <a:moveTo>
                  <a:pt x="0" y="165100"/>
                </a:moveTo>
                <a:lnTo>
                  <a:pt x="10058400" y="165100"/>
                </a:lnTo>
                <a:lnTo>
                  <a:pt x="10058400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5685" y="1917202"/>
            <a:ext cx="7846674" cy="45231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4976" y="1949301"/>
            <a:ext cx="7748447" cy="44248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76350" y="2820033"/>
            <a:ext cx="593090" cy="494030"/>
          </a:xfrm>
          <a:custGeom>
            <a:avLst/>
            <a:gdLst/>
            <a:ahLst/>
            <a:cxnLst/>
            <a:rect l="l" t="t" r="r" b="b"/>
            <a:pathLst>
              <a:path w="593089" h="494029">
                <a:moveTo>
                  <a:pt x="379368" y="0"/>
                </a:moveTo>
                <a:lnTo>
                  <a:pt x="0" y="246786"/>
                </a:lnTo>
                <a:lnTo>
                  <a:pt x="379368" y="493574"/>
                </a:lnTo>
                <a:lnTo>
                  <a:pt x="379368" y="325758"/>
                </a:lnTo>
                <a:lnTo>
                  <a:pt x="592762" y="325758"/>
                </a:lnTo>
                <a:lnTo>
                  <a:pt x="592762" y="167815"/>
                </a:lnTo>
                <a:lnTo>
                  <a:pt x="379368" y="167815"/>
                </a:lnTo>
                <a:lnTo>
                  <a:pt x="379368" y="0"/>
                </a:lnTo>
                <a:close/>
              </a:path>
            </a:pathLst>
          </a:custGeom>
          <a:solidFill>
            <a:srgbClr val="BE1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54976" y="1949301"/>
            <a:ext cx="7748905" cy="4425315"/>
          </a:xfrm>
          <a:prstGeom prst="rect">
            <a:avLst/>
          </a:prstGeom>
          <a:ln w="19645">
            <a:solidFill>
              <a:srgbClr val="F3F7F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5029835">
              <a:lnSpc>
                <a:spcPct val="100000"/>
              </a:lnSpc>
            </a:pPr>
            <a:r>
              <a:rPr sz="1850" b="1" spc="-60" dirty="0">
                <a:solidFill>
                  <a:srgbClr val="BE1F23"/>
                </a:solidFill>
                <a:latin typeface="Arial"/>
                <a:cs typeface="Arial"/>
              </a:rPr>
              <a:t>Your</a:t>
            </a:r>
            <a:r>
              <a:rPr sz="1850" b="1" spc="-5" dirty="0">
                <a:solidFill>
                  <a:srgbClr val="BE1F23"/>
                </a:solidFill>
                <a:latin typeface="Arial"/>
                <a:cs typeface="Arial"/>
              </a:rPr>
              <a:t> </a:t>
            </a:r>
            <a:r>
              <a:rPr sz="1850" b="1" spc="10" dirty="0">
                <a:solidFill>
                  <a:srgbClr val="BE1F23"/>
                </a:solidFill>
                <a:latin typeface="Arial"/>
                <a:cs typeface="Arial"/>
              </a:rPr>
              <a:t>balance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7800" y="187403"/>
            <a:ext cx="0" cy="434975"/>
          </a:xfrm>
          <a:custGeom>
            <a:avLst/>
            <a:gdLst/>
            <a:ahLst/>
            <a:cxnLst/>
            <a:rect l="l" t="t" r="r" b="b"/>
            <a:pathLst>
              <a:path h="434975">
                <a:moveTo>
                  <a:pt x="0" y="434638"/>
                </a:moveTo>
                <a:lnTo>
                  <a:pt x="0" y="0"/>
                </a:lnTo>
              </a:path>
            </a:pathLst>
          </a:custGeom>
          <a:ln w="73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000" y="903287"/>
            <a:ext cx="8700770" cy="968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75" dirty="0"/>
              <a:t>When </a:t>
            </a:r>
            <a:r>
              <a:rPr spc="300" dirty="0"/>
              <a:t>to </a:t>
            </a:r>
            <a:r>
              <a:rPr spc="165" dirty="0"/>
              <a:t>Make</a:t>
            </a:r>
            <a:r>
              <a:rPr spc="-415" dirty="0"/>
              <a:t> </a:t>
            </a:r>
            <a:r>
              <a:rPr spc="175" dirty="0"/>
              <a:t>Deposits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267692"/>
            <a:ext cx="13785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BSA </a:t>
            </a:r>
            <a:r>
              <a:rPr sz="1400" spc="105" dirty="0">
                <a:solidFill>
                  <a:srgbClr val="FFFFFF"/>
                </a:solidFill>
                <a:latin typeface="Verdana"/>
                <a:cs typeface="Verdana"/>
              </a:rPr>
              <a:t>TROOP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23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1719" y="128467"/>
            <a:ext cx="592761" cy="493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53895" y="6244443"/>
            <a:ext cx="2704504" cy="1367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492999"/>
            <a:ext cx="10058400" cy="165100"/>
          </a:xfrm>
          <a:custGeom>
            <a:avLst/>
            <a:gdLst/>
            <a:ahLst/>
            <a:cxnLst/>
            <a:rect l="l" t="t" r="r" b="b"/>
            <a:pathLst>
              <a:path w="10058400" h="165100">
                <a:moveTo>
                  <a:pt x="0" y="165100"/>
                </a:moveTo>
                <a:lnTo>
                  <a:pt x="10058400" y="165100"/>
                </a:lnTo>
                <a:lnTo>
                  <a:pt x="10058400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60120" y="2270025"/>
            <a:ext cx="8183880" cy="397192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571500" marR="5080" indent="-558800">
              <a:lnSpc>
                <a:spcPct val="101000"/>
              </a:lnSpc>
              <a:spcBef>
                <a:spcPts val="85"/>
              </a:spcBef>
              <a:buAutoNum type="arabicPeriod"/>
              <a:tabLst>
                <a:tab pos="570865" algn="l"/>
                <a:tab pos="571500" algn="l"/>
              </a:tabLst>
            </a:pPr>
            <a:r>
              <a:rPr sz="3300" b="1" spc="-95" dirty="0">
                <a:latin typeface="Arial"/>
                <a:cs typeface="Arial"/>
              </a:rPr>
              <a:t>Your </a:t>
            </a:r>
            <a:r>
              <a:rPr sz="3300" b="1" spc="10" dirty="0">
                <a:latin typeface="Arial"/>
                <a:cs typeface="Arial"/>
              </a:rPr>
              <a:t>scout </a:t>
            </a:r>
            <a:r>
              <a:rPr sz="3300" b="1" spc="-5" dirty="0">
                <a:latin typeface="Arial"/>
                <a:cs typeface="Arial"/>
              </a:rPr>
              <a:t>tells </a:t>
            </a:r>
            <a:r>
              <a:rPr sz="3300" b="1" spc="-50" dirty="0">
                <a:latin typeface="Arial"/>
                <a:cs typeface="Arial"/>
              </a:rPr>
              <a:t>you </a:t>
            </a:r>
            <a:r>
              <a:rPr sz="3300" b="1" spc="-70" dirty="0">
                <a:latin typeface="Arial"/>
                <a:cs typeface="Arial"/>
              </a:rPr>
              <a:t>he’s </a:t>
            </a:r>
            <a:r>
              <a:rPr sz="3300" b="1" spc="-35" dirty="0">
                <a:latin typeface="Arial"/>
                <a:cs typeface="Arial"/>
              </a:rPr>
              <a:t>signing </a:t>
            </a:r>
            <a:r>
              <a:rPr sz="3300" b="1" spc="-15" dirty="0">
                <a:latin typeface="Arial"/>
                <a:cs typeface="Arial"/>
              </a:rPr>
              <a:t>up  </a:t>
            </a:r>
            <a:r>
              <a:rPr sz="3300" b="1" spc="10" dirty="0">
                <a:latin typeface="Arial"/>
                <a:cs typeface="Arial"/>
              </a:rPr>
              <a:t>for </a:t>
            </a:r>
            <a:r>
              <a:rPr sz="3300" b="1" spc="15" dirty="0">
                <a:latin typeface="Arial"/>
                <a:cs typeface="Arial"/>
              </a:rPr>
              <a:t>an</a:t>
            </a:r>
            <a:r>
              <a:rPr sz="3300" b="1" spc="-5" dirty="0">
                <a:latin typeface="Arial"/>
                <a:cs typeface="Arial"/>
              </a:rPr>
              <a:t> </a:t>
            </a:r>
            <a:r>
              <a:rPr sz="3300" b="1" spc="-10" dirty="0">
                <a:latin typeface="Arial"/>
                <a:cs typeface="Arial"/>
              </a:rPr>
              <a:t>activity</a:t>
            </a:r>
            <a:endParaRPr sz="3300" dirty="0">
              <a:latin typeface="Arial"/>
              <a:cs typeface="Arial"/>
            </a:endParaRPr>
          </a:p>
          <a:p>
            <a:pPr marL="571500" marR="347980" indent="-558800">
              <a:lnSpc>
                <a:spcPct val="101000"/>
              </a:lnSpc>
              <a:spcBef>
                <a:spcPts val="1600"/>
              </a:spcBef>
              <a:buAutoNum type="arabicPeriod"/>
              <a:tabLst>
                <a:tab pos="570865" algn="l"/>
                <a:tab pos="571500" algn="l"/>
              </a:tabLst>
            </a:pPr>
            <a:r>
              <a:rPr sz="3300" b="1" spc="-130" dirty="0">
                <a:latin typeface="Arial"/>
                <a:cs typeface="Arial"/>
              </a:rPr>
              <a:t>You </a:t>
            </a:r>
            <a:r>
              <a:rPr sz="3300" b="1" spc="30" dirty="0">
                <a:latin typeface="Arial"/>
                <a:cs typeface="Arial"/>
              </a:rPr>
              <a:t>see </a:t>
            </a:r>
            <a:r>
              <a:rPr sz="3300" b="1" spc="70" dirty="0">
                <a:latin typeface="Arial"/>
                <a:cs typeface="Arial"/>
              </a:rPr>
              <a:t>a </a:t>
            </a:r>
            <a:r>
              <a:rPr sz="3300" b="1" spc="10" dirty="0">
                <a:latin typeface="Arial"/>
                <a:cs typeface="Arial"/>
              </a:rPr>
              <a:t>negative </a:t>
            </a:r>
            <a:r>
              <a:rPr sz="3300" b="1" spc="25" dirty="0">
                <a:latin typeface="Arial"/>
                <a:cs typeface="Arial"/>
              </a:rPr>
              <a:t>balance </a:t>
            </a:r>
            <a:r>
              <a:rPr sz="3300" b="1" spc="70" dirty="0">
                <a:latin typeface="Arial"/>
                <a:cs typeface="Arial"/>
              </a:rPr>
              <a:t>at</a:t>
            </a:r>
            <a:r>
              <a:rPr sz="3300" b="1" spc="15" dirty="0">
                <a:latin typeface="Arial"/>
                <a:cs typeface="Arial"/>
              </a:rPr>
              <a:t> </a:t>
            </a:r>
            <a:r>
              <a:rPr sz="3300" b="1" spc="30" dirty="0">
                <a:latin typeface="Arial"/>
                <a:cs typeface="Arial"/>
              </a:rPr>
              <a:t>the  </a:t>
            </a:r>
            <a:r>
              <a:rPr lang="en-US" sz="3300" b="1" spc="45" dirty="0">
                <a:latin typeface="Arial"/>
                <a:cs typeface="Arial"/>
              </a:rPr>
              <a:t>top</a:t>
            </a:r>
            <a:r>
              <a:rPr sz="3300" b="1" spc="45" dirty="0">
                <a:latin typeface="Arial"/>
                <a:cs typeface="Arial"/>
              </a:rPr>
              <a:t> </a:t>
            </a:r>
            <a:r>
              <a:rPr sz="3300" b="1" spc="10" dirty="0">
                <a:latin typeface="Arial"/>
                <a:cs typeface="Arial"/>
              </a:rPr>
              <a:t>of </a:t>
            </a:r>
            <a:r>
              <a:rPr sz="3300" b="1" spc="-35" dirty="0">
                <a:latin typeface="Arial"/>
                <a:cs typeface="Arial"/>
              </a:rPr>
              <a:t>your</a:t>
            </a:r>
            <a:r>
              <a:rPr sz="3300" b="1" spc="-55" dirty="0">
                <a:latin typeface="Arial"/>
                <a:cs typeface="Arial"/>
              </a:rPr>
              <a:t> </a:t>
            </a:r>
            <a:r>
              <a:rPr lang="en-US" sz="3300" b="1" spc="-55" dirty="0">
                <a:latin typeface="Arial"/>
                <a:cs typeface="Arial"/>
              </a:rPr>
              <a:t>Weekly Sunday Email N</a:t>
            </a:r>
            <a:r>
              <a:rPr sz="3300" b="1" spc="35" dirty="0">
                <a:latin typeface="Arial"/>
                <a:cs typeface="Arial"/>
              </a:rPr>
              <a:t>ewsletter</a:t>
            </a:r>
            <a:endParaRPr sz="3300" dirty="0">
              <a:latin typeface="Arial"/>
              <a:cs typeface="Arial"/>
            </a:endParaRPr>
          </a:p>
          <a:p>
            <a:pPr marL="571500" marR="208915" indent="-558800">
              <a:lnSpc>
                <a:spcPct val="103499"/>
              </a:lnSpc>
              <a:spcBef>
                <a:spcPts val="1400"/>
              </a:spcBef>
              <a:buAutoNum type="arabicPeriod"/>
              <a:tabLst>
                <a:tab pos="570865" algn="l"/>
                <a:tab pos="571500" algn="l"/>
              </a:tabLst>
            </a:pPr>
            <a:r>
              <a:rPr sz="3300" b="1" spc="-130" dirty="0">
                <a:latin typeface="Arial"/>
                <a:cs typeface="Arial"/>
              </a:rPr>
              <a:t>You </a:t>
            </a:r>
            <a:r>
              <a:rPr sz="3300" b="1" spc="50" dirty="0">
                <a:latin typeface="Arial"/>
                <a:cs typeface="Arial"/>
              </a:rPr>
              <a:t>get </a:t>
            </a:r>
            <a:r>
              <a:rPr sz="3300" b="1" spc="15" dirty="0">
                <a:latin typeface="Arial"/>
                <a:cs typeface="Arial"/>
              </a:rPr>
              <a:t>an </a:t>
            </a:r>
            <a:r>
              <a:rPr sz="3300" b="1" spc="20" dirty="0">
                <a:latin typeface="Arial"/>
                <a:cs typeface="Arial"/>
              </a:rPr>
              <a:t>email </a:t>
            </a:r>
            <a:r>
              <a:rPr sz="3300" b="1" spc="10" dirty="0">
                <a:latin typeface="Arial"/>
                <a:cs typeface="Arial"/>
              </a:rPr>
              <a:t>from </a:t>
            </a:r>
            <a:r>
              <a:rPr sz="3300" b="1" spc="75" dirty="0">
                <a:latin typeface="Arial"/>
                <a:cs typeface="Arial"/>
              </a:rPr>
              <a:t>me </a:t>
            </a:r>
            <a:r>
              <a:rPr sz="3300" b="1" spc="40" dirty="0">
                <a:latin typeface="Arial"/>
                <a:cs typeface="Arial"/>
              </a:rPr>
              <a:t>that</a:t>
            </a:r>
            <a:r>
              <a:rPr sz="3300" b="1" spc="-35" dirty="0">
                <a:latin typeface="Arial"/>
                <a:cs typeface="Arial"/>
              </a:rPr>
              <a:t> </a:t>
            </a:r>
            <a:r>
              <a:rPr sz="3300" b="1" spc="-50" dirty="0">
                <a:latin typeface="Arial"/>
                <a:cs typeface="Arial"/>
              </a:rPr>
              <a:t>you  </a:t>
            </a:r>
            <a:r>
              <a:rPr sz="3300" b="1" spc="-5" dirty="0">
                <a:latin typeface="Arial"/>
                <a:cs typeface="Arial"/>
              </a:rPr>
              <a:t>have </a:t>
            </a:r>
            <a:r>
              <a:rPr sz="3300" b="1" spc="-25" dirty="0">
                <a:latin typeface="Arial"/>
                <a:cs typeface="Arial"/>
              </a:rPr>
              <a:t>funds</a:t>
            </a:r>
            <a:r>
              <a:rPr sz="3300" b="1" spc="10" dirty="0">
                <a:latin typeface="Arial"/>
                <a:cs typeface="Arial"/>
              </a:rPr>
              <a:t> </a:t>
            </a:r>
            <a:r>
              <a:rPr sz="3300" b="1" spc="15" dirty="0">
                <a:latin typeface="Arial"/>
                <a:cs typeface="Arial"/>
              </a:rPr>
              <a:t>due</a:t>
            </a:r>
            <a:r>
              <a:rPr lang="en-US" sz="3300" b="1" spc="15" dirty="0">
                <a:latin typeface="Arial"/>
                <a:cs typeface="Arial"/>
              </a:rPr>
              <a:t>.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7800" y="187403"/>
            <a:ext cx="0" cy="434975"/>
          </a:xfrm>
          <a:custGeom>
            <a:avLst/>
            <a:gdLst/>
            <a:ahLst/>
            <a:cxnLst/>
            <a:rect l="l" t="t" r="r" b="b"/>
            <a:pathLst>
              <a:path h="434975">
                <a:moveTo>
                  <a:pt x="0" y="434638"/>
                </a:moveTo>
                <a:lnTo>
                  <a:pt x="0" y="0"/>
                </a:lnTo>
              </a:path>
            </a:pathLst>
          </a:custGeom>
          <a:ln w="73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14299"/>
            <a:ext cx="10058400" cy="559435"/>
          </a:xfrm>
          <a:custGeom>
            <a:avLst/>
            <a:gdLst/>
            <a:ahLst/>
            <a:cxnLst/>
            <a:rect l="l" t="t" r="r" b="b"/>
            <a:pathLst>
              <a:path w="10058400" h="559435">
                <a:moveTo>
                  <a:pt x="0" y="559032"/>
                </a:moveTo>
                <a:lnTo>
                  <a:pt x="10058400" y="559032"/>
                </a:lnTo>
                <a:lnTo>
                  <a:pt x="10058400" y="0"/>
                </a:lnTo>
                <a:lnTo>
                  <a:pt x="0" y="0"/>
                </a:lnTo>
                <a:lnTo>
                  <a:pt x="0" y="55903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8815" y="687902"/>
            <a:ext cx="8700770" cy="968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75" dirty="0"/>
              <a:t>When </a:t>
            </a:r>
            <a:r>
              <a:rPr spc="300" dirty="0"/>
              <a:t>to </a:t>
            </a:r>
            <a:r>
              <a:rPr spc="165" dirty="0"/>
              <a:t>Make</a:t>
            </a:r>
            <a:r>
              <a:rPr spc="-415" dirty="0"/>
              <a:t> </a:t>
            </a:r>
            <a:r>
              <a:rPr spc="175" dirty="0"/>
              <a:t>Deposits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1700" y="267692"/>
            <a:ext cx="13785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BSA </a:t>
            </a:r>
            <a:r>
              <a:rPr sz="1400" spc="105" dirty="0">
                <a:solidFill>
                  <a:srgbClr val="FFFFFF"/>
                </a:solidFill>
                <a:latin typeface="Verdana"/>
                <a:cs typeface="Verdana"/>
              </a:rPr>
              <a:t>TROOP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23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1719" y="128467"/>
            <a:ext cx="592761" cy="493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53895" y="6304160"/>
            <a:ext cx="2704504" cy="1308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7492999"/>
            <a:ext cx="10058400" cy="165100"/>
          </a:xfrm>
          <a:custGeom>
            <a:avLst/>
            <a:gdLst/>
            <a:ahLst/>
            <a:cxnLst/>
            <a:rect l="l" t="t" r="r" b="b"/>
            <a:pathLst>
              <a:path w="10058400" h="165100">
                <a:moveTo>
                  <a:pt x="0" y="165100"/>
                </a:moveTo>
                <a:lnTo>
                  <a:pt x="10058400" y="165100"/>
                </a:lnTo>
                <a:lnTo>
                  <a:pt x="10058400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C6B3F6-9DBE-485D-9815-1C260C6F2B60}"/>
              </a:ext>
            </a:extLst>
          </p:cNvPr>
          <p:cNvGrpSpPr/>
          <p:nvPr/>
        </p:nvGrpSpPr>
        <p:grpSpPr>
          <a:xfrm>
            <a:off x="1371600" y="2182861"/>
            <a:ext cx="7653020" cy="5231130"/>
            <a:chOff x="1388587" y="1830528"/>
            <a:chExt cx="7653020" cy="5231130"/>
          </a:xfrm>
        </p:grpSpPr>
        <p:sp>
          <p:nvSpPr>
            <p:cNvPr id="2" name="object 2"/>
            <p:cNvSpPr/>
            <p:nvPr/>
          </p:nvSpPr>
          <p:spPr>
            <a:xfrm>
              <a:off x="1388587" y="1830528"/>
              <a:ext cx="7653020" cy="5231130"/>
            </a:xfrm>
            <a:custGeom>
              <a:avLst/>
              <a:gdLst/>
              <a:ahLst/>
              <a:cxnLst/>
              <a:rect l="l" t="t" r="r" b="b"/>
              <a:pathLst>
                <a:path w="7653020" h="5231130">
                  <a:moveTo>
                    <a:pt x="0" y="0"/>
                  </a:moveTo>
                  <a:lnTo>
                    <a:pt x="7652624" y="0"/>
                  </a:lnTo>
                  <a:lnTo>
                    <a:pt x="7652624" y="5231126"/>
                  </a:lnTo>
                  <a:lnTo>
                    <a:pt x="0" y="5231126"/>
                  </a:lnTo>
                  <a:lnTo>
                    <a:pt x="0" y="0"/>
                  </a:lnTo>
                  <a:close/>
                </a:path>
              </a:pathLst>
            </a:custGeom>
            <a:ln w="196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95189" y="2021771"/>
              <a:ext cx="7114629" cy="3332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637341" y="4284187"/>
              <a:ext cx="6210311" cy="25218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70216" y="5827989"/>
              <a:ext cx="593090" cy="494030"/>
            </a:xfrm>
            <a:custGeom>
              <a:avLst/>
              <a:gdLst/>
              <a:ahLst/>
              <a:cxnLst/>
              <a:rect l="l" t="t" r="r" b="b"/>
              <a:pathLst>
                <a:path w="593089" h="494029">
                  <a:moveTo>
                    <a:pt x="379366" y="0"/>
                  </a:moveTo>
                  <a:lnTo>
                    <a:pt x="0" y="246787"/>
                  </a:lnTo>
                  <a:lnTo>
                    <a:pt x="379366" y="493574"/>
                  </a:lnTo>
                  <a:lnTo>
                    <a:pt x="379366" y="325758"/>
                  </a:lnTo>
                  <a:lnTo>
                    <a:pt x="592761" y="325758"/>
                  </a:lnTo>
                  <a:lnTo>
                    <a:pt x="592761" y="167815"/>
                  </a:lnTo>
                  <a:lnTo>
                    <a:pt x="379366" y="167815"/>
                  </a:lnTo>
                  <a:lnTo>
                    <a:pt x="379366" y="0"/>
                  </a:lnTo>
                  <a:close/>
                </a:path>
              </a:pathLst>
            </a:custGeom>
            <a:solidFill>
              <a:srgbClr val="BE1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4000500" y="5898356"/>
              <a:ext cx="1483995" cy="30861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850" b="1" spc="-60" dirty="0">
                  <a:solidFill>
                    <a:srgbClr val="BE1F23"/>
                  </a:solidFill>
                  <a:latin typeface="Arial"/>
                  <a:cs typeface="Arial"/>
                </a:rPr>
                <a:t>Your </a:t>
              </a:r>
              <a:r>
                <a:rPr sz="1850" b="1" spc="10" dirty="0">
                  <a:solidFill>
                    <a:srgbClr val="BE1F23"/>
                  </a:solidFill>
                  <a:latin typeface="Arial"/>
                  <a:cs typeface="Arial"/>
                </a:rPr>
                <a:t>balance</a:t>
              </a:r>
              <a:endParaRPr sz="1850" dirty="0">
                <a:latin typeface="Arial"/>
                <a:cs typeface="Arial"/>
              </a:endParaRPr>
            </a:p>
          </p:txBody>
        </p:sp>
      </p:grpSp>
      <p:sp>
        <p:nvSpPr>
          <p:cNvPr id="13" name="object 13"/>
          <p:cNvSpPr/>
          <p:nvPr/>
        </p:nvSpPr>
        <p:spPr>
          <a:xfrm>
            <a:off x="817800" y="187403"/>
            <a:ext cx="0" cy="434975"/>
          </a:xfrm>
          <a:custGeom>
            <a:avLst/>
            <a:gdLst/>
            <a:ahLst/>
            <a:cxnLst/>
            <a:rect l="l" t="t" r="r" b="b"/>
            <a:pathLst>
              <a:path h="434975">
                <a:moveTo>
                  <a:pt x="0" y="434638"/>
                </a:moveTo>
                <a:lnTo>
                  <a:pt x="0" y="0"/>
                </a:lnTo>
              </a:path>
            </a:pathLst>
          </a:custGeom>
          <a:ln w="73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127ED7-3C32-4220-B109-07315CAFC5DB}"/>
              </a:ext>
            </a:extLst>
          </p:cNvPr>
          <p:cNvSpPr txBox="1"/>
          <p:nvPr/>
        </p:nvSpPr>
        <p:spPr>
          <a:xfrm>
            <a:off x="2732963" y="1734566"/>
            <a:ext cx="5943600" cy="442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47980">
              <a:lnSpc>
                <a:spcPct val="101000"/>
              </a:lnSpc>
              <a:spcBef>
                <a:spcPts val="1600"/>
              </a:spcBef>
              <a:tabLst>
                <a:tab pos="570865" algn="l"/>
                <a:tab pos="571500" algn="l"/>
              </a:tabLst>
            </a:pPr>
            <a:r>
              <a:rPr lang="en-US" sz="2400" b="1" spc="-55" dirty="0">
                <a:latin typeface="Arial"/>
                <a:cs typeface="Arial"/>
              </a:rPr>
              <a:t>Weekly Sunday Email N</a:t>
            </a:r>
            <a:r>
              <a:rPr lang="en-US" sz="2400" b="1" spc="35" dirty="0">
                <a:latin typeface="Arial"/>
                <a:cs typeface="Arial"/>
              </a:rPr>
              <a:t>ewsletter</a:t>
            </a:r>
            <a:endParaRPr lang="en-US"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5500" y="623887"/>
            <a:ext cx="5878195" cy="968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40" dirty="0"/>
              <a:t>Troop </a:t>
            </a:r>
            <a:r>
              <a:rPr spc="100" dirty="0"/>
              <a:t>Web</a:t>
            </a:r>
            <a:r>
              <a:rPr spc="-100" dirty="0"/>
              <a:t> </a:t>
            </a:r>
            <a:r>
              <a:rPr spc="190" dirty="0"/>
              <a:t>Host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267692"/>
            <a:ext cx="13785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BSA </a:t>
            </a:r>
            <a:r>
              <a:rPr sz="1400" spc="105" dirty="0">
                <a:solidFill>
                  <a:srgbClr val="FFFFFF"/>
                </a:solidFill>
                <a:latin typeface="Verdana"/>
                <a:cs typeface="Verdana"/>
              </a:rPr>
              <a:t>TROOP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23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1719" y="128467"/>
            <a:ext cx="592761" cy="493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53895" y="6316860"/>
            <a:ext cx="2704504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492999"/>
            <a:ext cx="10058400" cy="165100"/>
          </a:xfrm>
          <a:custGeom>
            <a:avLst/>
            <a:gdLst/>
            <a:ahLst/>
            <a:cxnLst/>
            <a:rect l="l" t="t" r="r" b="b"/>
            <a:pathLst>
              <a:path w="10058400" h="165100">
                <a:moveTo>
                  <a:pt x="0" y="165100"/>
                </a:moveTo>
                <a:lnTo>
                  <a:pt x="10058400" y="165100"/>
                </a:lnTo>
                <a:lnTo>
                  <a:pt x="10058400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7800" y="187403"/>
            <a:ext cx="0" cy="434975"/>
          </a:xfrm>
          <a:custGeom>
            <a:avLst/>
            <a:gdLst/>
            <a:ahLst/>
            <a:cxnLst/>
            <a:rect l="l" t="t" r="r" b="b"/>
            <a:pathLst>
              <a:path h="434975">
                <a:moveTo>
                  <a:pt x="0" y="434638"/>
                </a:moveTo>
                <a:lnTo>
                  <a:pt x="0" y="0"/>
                </a:lnTo>
              </a:path>
            </a:pathLst>
          </a:custGeom>
          <a:ln w="73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36FA93-94B6-4161-94D1-270337FB2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615699"/>
            <a:ext cx="7101559" cy="3076056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96146463-D220-4E14-A524-06D9DE98F25A}"/>
              </a:ext>
            </a:extLst>
          </p:cNvPr>
          <p:cNvSpPr txBox="1"/>
          <p:nvPr/>
        </p:nvSpPr>
        <p:spPr>
          <a:xfrm>
            <a:off x="181719" y="4724400"/>
            <a:ext cx="7459180" cy="268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indent="-254000">
              <a:lnSpc>
                <a:spcPts val="4255"/>
              </a:lnSpc>
              <a:buSzPct val="145454"/>
              <a:buChar char="•"/>
              <a:tabLst>
                <a:tab pos="266700" algn="l"/>
              </a:tabLst>
            </a:pPr>
            <a:r>
              <a:rPr lang="en-US" sz="2400" b="1" spc="-130" dirty="0">
                <a:latin typeface="Arial"/>
                <a:cs typeface="Arial"/>
              </a:rPr>
              <a:t>Check the website often!</a:t>
            </a:r>
          </a:p>
          <a:p>
            <a:pPr marL="723900" lvl="1" indent="-254000">
              <a:lnSpc>
                <a:spcPts val="4255"/>
              </a:lnSpc>
              <a:buSzPct val="145454"/>
              <a:buChar char="•"/>
              <a:tabLst>
                <a:tab pos="266700" algn="l"/>
              </a:tabLst>
            </a:pPr>
            <a:r>
              <a:rPr lang="en-US" sz="2400" b="1" spc="-130" dirty="0">
                <a:latin typeface="Arial"/>
                <a:cs typeface="Arial"/>
              </a:rPr>
              <a:t>Sign-up for activities early</a:t>
            </a:r>
          </a:p>
          <a:p>
            <a:pPr marL="723900" lvl="1" indent="-254000">
              <a:lnSpc>
                <a:spcPts val="4255"/>
              </a:lnSpc>
              <a:buSzPct val="145454"/>
              <a:buChar char="•"/>
              <a:tabLst>
                <a:tab pos="266700" algn="l"/>
              </a:tabLst>
            </a:pPr>
            <a:r>
              <a:rPr lang="en-US" sz="2400" b="1" spc="-130" dirty="0">
                <a:latin typeface="Arial"/>
                <a:cs typeface="Arial"/>
              </a:rPr>
              <a:t>Pay balances BEFORE leaving for activity</a:t>
            </a:r>
            <a:endParaRPr lang="en-US" sz="3300" b="1" spc="-130" dirty="0">
              <a:latin typeface="Arial"/>
              <a:cs typeface="Arial"/>
            </a:endParaRPr>
          </a:p>
          <a:p>
            <a:pPr marL="266700" indent="-254000">
              <a:lnSpc>
                <a:spcPts val="4255"/>
              </a:lnSpc>
              <a:buSzPct val="145454"/>
              <a:buChar char="•"/>
              <a:tabLst>
                <a:tab pos="266700" algn="l"/>
              </a:tabLst>
            </a:pPr>
            <a:r>
              <a:rPr lang="en-US" sz="2400" b="1" dirty="0">
                <a:latin typeface="Arial"/>
                <a:cs typeface="Arial"/>
              </a:rPr>
              <a:t>We are here to help!</a:t>
            </a:r>
          </a:p>
          <a:p>
            <a:pPr marL="723900" lvl="1" indent="-254000">
              <a:lnSpc>
                <a:spcPts val="4255"/>
              </a:lnSpc>
              <a:buSzPct val="145454"/>
              <a:buChar char="•"/>
              <a:tabLst>
                <a:tab pos="266700" algn="l"/>
              </a:tabLst>
            </a:pPr>
            <a:r>
              <a:rPr lang="en-US" sz="2400" b="1" dirty="0">
                <a:latin typeface="Arial"/>
                <a:cs typeface="Arial"/>
              </a:rPr>
              <a:t>Reach out for one-on-one web site instruction.</a:t>
            </a:r>
            <a:endParaRPr sz="24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353895" y="6244443"/>
            <a:ext cx="2704504" cy="1367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492999"/>
            <a:ext cx="10058400" cy="165100"/>
          </a:xfrm>
          <a:custGeom>
            <a:avLst/>
            <a:gdLst/>
            <a:ahLst/>
            <a:cxnLst/>
            <a:rect l="l" t="t" r="r" b="b"/>
            <a:pathLst>
              <a:path w="10058400" h="165100">
                <a:moveTo>
                  <a:pt x="0" y="165100"/>
                </a:moveTo>
                <a:lnTo>
                  <a:pt x="10058400" y="165100"/>
                </a:lnTo>
                <a:lnTo>
                  <a:pt x="10058400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1700" y="267692"/>
            <a:ext cx="13785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BSA </a:t>
            </a:r>
            <a:r>
              <a:rPr sz="1400" spc="105" dirty="0">
                <a:solidFill>
                  <a:srgbClr val="FFFFFF"/>
                </a:solidFill>
                <a:latin typeface="Verdana"/>
                <a:cs typeface="Verdana"/>
              </a:rPr>
              <a:t>TROOP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23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1719" y="128467"/>
            <a:ext cx="592761" cy="493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7800" y="187403"/>
            <a:ext cx="0" cy="434975"/>
          </a:xfrm>
          <a:custGeom>
            <a:avLst/>
            <a:gdLst/>
            <a:ahLst/>
            <a:cxnLst/>
            <a:rect l="l" t="t" r="r" b="b"/>
            <a:pathLst>
              <a:path h="434975">
                <a:moveTo>
                  <a:pt x="0" y="434638"/>
                </a:moveTo>
                <a:lnTo>
                  <a:pt x="0" y="0"/>
                </a:lnTo>
              </a:path>
            </a:pathLst>
          </a:custGeom>
          <a:ln w="73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D9F7B8FB-5B67-4A30-9C9D-2735D2CB2DAE}"/>
              </a:ext>
            </a:extLst>
          </p:cNvPr>
          <p:cNvSpPr txBox="1"/>
          <p:nvPr/>
        </p:nvSpPr>
        <p:spPr>
          <a:xfrm>
            <a:off x="1295400" y="1719121"/>
            <a:ext cx="7912318" cy="827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US" sz="5300" b="1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Questions and Help</a:t>
            </a:r>
            <a:endParaRPr sz="5300" b="1" dirty="0">
              <a:latin typeface="Arial"/>
              <a:cs typeface="Arial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3BFCA9F-F065-44C1-A76E-478EA4075C2F}"/>
              </a:ext>
            </a:extLst>
          </p:cNvPr>
          <p:cNvSpPr txBox="1"/>
          <p:nvPr/>
        </p:nvSpPr>
        <p:spPr>
          <a:xfrm>
            <a:off x="1295400" y="3367176"/>
            <a:ext cx="7912318" cy="19454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US" sz="4800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John Bartolome</a:t>
            </a:r>
          </a:p>
          <a:p>
            <a:pPr marL="12700" algn="ctr">
              <a:spcBef>
                <a:spcPts val="90"/>
              </a:spcBef>
            </a:pPr>
            <a:r>
              <a:rPr lang="en-US" sz="3200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SarasotaTroop23Treasurer@gmail.com</a:t>
            </a:r>
            <a:endParaRPr lang="en-US" sz="3200" u="heavy" spc="-20" dirty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12700" algn="ctr">
              <a:spcBef>
                <a:spcPts val="90"/>
              </a:spcBef>
            </a:pPr>
            <a:r>
              <a:rPr lang="en-US" sz="4400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941-306-9580</a:t>
            </a:r>
            <a:endParaRPr lang="en-US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005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353895" y="6244443"/>
            <a:ext cx="2704504" cy="1367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492999"/>
            <a:ext cx="10058400" cy="165100"/>
          </a:xfrm>
          <a:custGeom>
            <a:avLst/>
            <a:gdLst/>
            <a:ahLst/>
            <a:cxnLst/>
            <a:rect l="l" t="t" r="r" b="b"/>
            <a:pathLst>
              <a:path w="10058400" h="165100">
                <a:moveTo>
                  <a:pt x="0" y="165100"/>
                </a:moveTo>
                <a:lnTo>
                  <a:pt x="10058400" y="165100"/>
                </a:lnTo>
                <a:lnTo>
                  <a:pt x="10058400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1700" y="267692"/>
            <a:ext cx="13785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BSA </a:t>
            </a:r>
            <a:r>
              <a:rPr sz="1400" spc="105" dirty="0">
                <a:solidFill>
                  <a:srgbClr val="FFFFFF"/>
                </a:solidFill>
                <a:latin typeface="Verdana"/>
                <a:cs typeface="Verdana"/>
              </a:rPr>
              <a:t>TROOP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23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1719" y="128467"/>
            <a:ext cx="592761" cy="493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7800" y="187403"/>
            <a:ext cx="0" cy="434975"/>
          </a:xfrm>
          <a:custGeom>
            <a:avLst/>
            <a:gdLst/>
            <a:ahLst/>
            <a:cxnLst/>
            <a:rect l="l" t="t" r="r" b="b"/>
            <a:pathLst>
              <a:path h="434975">
                <a:moveTo>
                  <a:pt x="0" y="434638"/>
                </a:moveTo>
                <a:lnTo>
                  <a:pt x="0" y="0"/>
                </a:lnTo>
              </a:path>
            </a:pathLst>
          </a:custGeom>
          <a:ln w="73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3BFCA9F-F065-44C1-A76E-478EA4075C2F}"/>
              </a:ext>
            </a:extLst>
          </p:cNvPr>
          <p:cNvSpPr txBox="1"/>
          <p:nvPr/>
        </p:nvSpPr>
        <p:spPr>
          <a:xfrm>
            <a:off x="1073041" y="1676400"/>
            <a:ext cx="7912318" cy="34791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US" sz="5300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Ritchie </a:t>
            </a:r>
            <a:r>
              <a:rPr lang="en-US" sz="5300" spc="-20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Bufkin</a:t>
            </a:r>
            <a:endParaRPr lang="en-US" sz="5300" spc="-20" dirty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US" sz="4000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Troop 23 Treasurer</a:t>
            </a:r>
          </a:p>
          <a:p>
            <a:pPr marL="12700" algn="ctr">
              <a:lnSpc>
                <a:spcPct val="100000"/>
              </a:lnSpc>
              <a:spcBef>
                <a:spcPts val="90"/>
              </a:spcBef>
            </a:pPr>
            <a:endParaRPr lang="en-US" sz="5300" spc="-20" dirty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12700" algn="ctr">
              <a:spcBef>
                <a:spcPts val="90"/>
              </a:spcBef>
            </a:pPr>
            <a:r>
              <a:rPr lang="en-US" sz="3200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SarasotaTroop23Treasurer@gmail.com</a:t>
            </a:r>
            <a:endParaRPr lang="en-US" sz="3200" u="heavy" spc="-20" dirty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12700" algn="ctr">
              <a:spcBef>
                <a:spcPts val="90"/>
              </a:spcBef>
            </a:pPr>
            <a:r>
              <a:rPr lang="en-US" sz="4400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941-465-8952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958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14299"/>
            <a:ext cx="10058400" cy="559435"/>
          </a:xfrm>
          <a:custGeom>
            <a:avLst/>
            <a:gdLst/>
            <a:ahLst/>
            <a:cxnLst/>
            <a:rect l="l" t="t" r="r" b="b"/>
            <a:pathLst>
              <a:path w="10058400" h="559435">
                <a:moveTo>
                  <a:pt x="0" y="559032"/>
                </a:moveTo>
                <a:lnTo>
                  <a:pt x="10058400" y="559032"/>
                </a:lnTo>
                <a:lnTo>
                  <a:pt x="10058400" y="0"/>
                </a:lnTo>
                <a:lnTo>
                  <a:pt x="0" y="0"/>
                </a:lnTo>
                <a:lnTo>
                  <a:pt x="0" y="55903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84637" y="614370"/>
            <a:ext cx="1889125" cy="968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75" dirty="0"/>
              <a:t>Dues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1700" y="267692"/>
            <a:ext cx="13785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BSA </a:t>
            </a:r>
            <a:r>
              <a:rPr sz="1400" spc="105" dirty="0">
                <a:solidFill>
                  <a:srgbClr val="FFFFFF"/>
                </a:solidFill>
                <a:latin typeface="Verdana"/>
                <a:cs typeface="Verdana"/>
              </a:rPr>
              <a:t>TROOP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23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1719" y="128467"/>
            <a:ext cx="592761" cy="493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95400" y="2289968"/>
            <a:ext cx="2291715" cy="375352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55600">
              <a:lnSpc>
                <a:spcPts val="5730"/>
              </a:lnSpc>
              <a:spcBef>
                <a:spcPts val="114"/>
              </a:spcBef>
            </a:pPr>
            <a:r>
              <a:rPr sz="5550" b="1" spc="5" dirty="0">
                <a:latin typeface="Arial"/>
                <a:cs typeface="Arial"/>
              </a:rPr>
              <a:t>$1</a:t>
            </a:r>
            <a:r>
              <a:rPr lang="en-US" sz="5550" b="1" spc="5" dirty="0">
                <a:latin typeface="Arial"/>
                <a:cs typeface="Arial"/>
              </a:rPr>
              <a:t>10</a:t>
            </a:r>
            <a:endParaRPr sz="5550" dirty="0">
              <a:latin typeface="Arial"/>
              <a:cs typeface="Arial"/>
            </a:endParaRPr>
          </a:p>
          <a:p>
            <a:pPr marL="12700">
              <a:lnSpc>
                <a:spcPts val="5730"/>
              </a:lnSpc>
            </a:pPr>
            <a:r>
              <a:rPr sz="5550" b="1" spc="-10" dirty="0">
                <a:latin typeface="Arial"/>
                <a:cs typeface="Arial"/>
              </a:rPr>
              <a:t>scouts</a:t>
            </a:r>
            <a:endParaRPr sz="55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6750" dirty="0">
              <a:latin typeface="Times New Roman"/>
              <a:cs typeface="Times New Roman"/>
            </a:endParaRPr>
          </a:p>
          <a:p>
            <a:pPr marL="114300" marR="100330" algn="ctr">
              <a:lnSpc>
                <a:spcPct val="72100"/>
              </a:lnSpc>
            </a:pPr>
            <a:r>
              <a:rPr sz="5550" b="1" spc="5" dirty="0">
                <a:latin typeface="Arial"/>
                <a:cs typeface="Arial"/>
              </a:rPr>
              <a:t>$</a:t>
            </a:r>
            <a:r>
              <a:rPr lang="en-US" sz="5550" b="1" spc="5" dirty="0">
                <a:latin typeface="Arial"/>
                <a:cs typeface="Arial"/>
              </a:rPr>
              <a:t>0</a:t>
            </a:r>
            <a:r>
              <a:rPr sz="5550" b="1" spc="5" dirty="0">
                <a:latin typeface="Arial"/>
                <a:cs typeface="Arial"/>
              </a:rPr>
              <a:t>  </a:t>
            </a:r>
            <a:r>
              <a:rPr sz="5550" b="1" spc="-10" dirty="0">
                <a:latin typeface="Arial"/>
                <a:cs typeface="Arial"/>
              </a:rPr>
              <a:t>adults</a:t>
            </a:r>
            <a:endParaRPr sz="55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2859" y="1582745"/>
            <a:ext cx="6074407" cy="608057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1240"/>
              </a:spcBef>
              <a:buSzPct val="145454"/>
              <a:buChar char="•"/>
              <a:tabLst>
                <a:tab pos="266700" algn="l"/>
              </a:tabLst>
            </a:pPr>
            <a:r>
              <a:rPr lang="en-US" sz="2750" b="1" spc="15" dirty="0">
                <a:latin typeface="Arial"/>
                <a:cs typeface="Arial"/>
              </a:rPr>
              <a:t>Scout accounts will be charged:</a:t>
            </a:r>
          </a:p>
          <a:p>
            <a:pPr marL="723900" lvl="1" indent="-254000">
              <a:spcBef>
                <a:spcPts val="1240"/>
              </a:spcBef>
              <a:buSzPct val="145454"/>
              <a:buChar char="•"/>
              <a:tabLst>
                <a:tab pos="266700" algn="l"/>
              </a:tabLst>
            </a:pPr>
            <a:r>
              <a:rPr lang="en-US" sz="2750" b="1" spc="15" dirty="0">
                <a:latin typeface="Arial"/>
                <a:cs typeface="Arial"/>
              </a:rPr>
              <a:t>19 Aug, 2024</a:t>
            </a:r>
          </a:p>
          <a:p>
            <a:pPr marL="723900" lvl="1" indent="-254000">
              <a:spcBef>
                <a:spcPts val="1240"/>
              </a:spcBef>
              <a:buSzPct val="145454"/>
              <a:buChar char="•"/>
              <a:tabLst>
                <a:tab pos="266700" algn="l"/>
              </a:tabLst>
            </a:pPr>
            <a:r>
              <a:rPr lang="en-US" sz="2750" b="1" spc="15" dirty="0">
                <a:latin typeface="Arial"/>
                <a:cs typeface="Arial"/>
              </a:rPr>
              <a:t>1 Feb, 2025</a:t>
            </a:r>
            <a:endParaRPr sz="2750" dirty="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2900"/>
              </a:spcBef>
              <a:buSzPct val="145454"/>
              <a:buChar char="•"/>
              <a:tabLst>
                <a:tab pos="266700" algn="l"/>
              </a:tabLst>
            </a:pPr>
            <a:r>
              <a:rPr sz="2750" b="1" spc="90" dirty="0">
                <a:latin typeface="Arial"/>
                <a:cs typeface="Arial"/>
              </a:rPr>
              <a:t>New </a:t>
            </a:r>
            <a:r>
              <a:rPr lang="en-US" sz="2750" b="1" spc="5" dirty="0">
                <a:latin typeface="Arial"/>
                <a:cs typeface="Arial"/>
              </a:rPr>
              <a:t>to troop</a:t>
            </a:r>
            <a:r>
              <a:rPr sz="2750" b="1" spc="5" dirty="0"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also</a:t>
            </a:r>
            <a:r>
              <a:rPr sz="2750" b="1" spc="-114" dirty="0">
                <a:latin typeface="Arial"/>
                <a:cs typeface="Arial"/>
              </a:rPr>
              <a:t> </a:t>
            </a:r>
            <a:r>
              <a:rPr sz="2750" b="1" spc="70" dirty="0">
                <a:latin typeface="Arial"/>
                <a:cs typeface="Arial"/>
              </a:rPr>
              <a:t>owe</a:t>
            </a:r>
            <a:r>
              <a:rPr lang="en-US" sz="2750" dirty="0">
                <a:latin typeface="Arial"/>
                <a:cs typeface="Arial"/>
              </a:rPr>
              <a:t> </a:t>
            </a:r>
            <a:r>
              <a:rPr sz="2750" b="1" spc="15" dirty="0">
                <a:latin typeface="Arial"/>
                <a:cs typeface="Arial"/>
              </a:rPr>
              <a:t>$75</a:t>
            </a:r>
            <a:r>
              <a:rPr lang="en-US" sz="2750" b="1" spc="-40" dirty="0">
                <a:latin typeface="Arial"/>
                <a:cs typeface="Arial"/>
              </a:rPr>
              <a:t> one-time </a:t>
            </a:r>
            <a:r>
              <a:rPr sz="2750" b="1" spc="20" dirty="0">
                <a:latin typeface="Arial"/>
                <a:cs typeface="Arial"/>
              </a:rPr>
              <a:t>equipment</a:t>
            </a:r>
            <a:r>
              <a:rPr lang="en-US" sz="2750" b="1" spc="20" dirty="0">
                <a:latin typeface="Arial"/>
                <a:cs typeface="Arial"/>
              </a:rPr>
              <a:t> </a:t>
            </a:r>
            <a:r>
              <a:rPr sz="2750" b="1" spc="20" dirty="0">
                <a:latin typeface="Arial"/>
                <a:cs typeface="Arial"/>
              </a:rPr>
              <a:t>charge</a:t>
            </a:r>
            <a:endParaRPr lang="en-US" sz="2750" b="1" spc="20" dirty="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2900"/>
              </a:spcBef>
              <a:buSzPct val="145454"/>
              <a:buChar char="•"/>
              <a:tabLst>
                <a:tab pos="266700" algn="l"/>
              </a:tabLst>
            </a:pPr>
            <a:r>
              <a:rPr lang="en-US" sz="2750" b="1" spc="20" dirty="0">
                <a:latin typeface="Arial"/>
                <a:cs typeface="Arial"/>
              </a:rPr>
              <a:t>Council Fees:</a:t>
            </a:r>
          </a:p>
          <a:p>
            <a:pPr marL="731520" lvl="2" indent="-254000">
              <a:spcBef>
                <a:spcPts val="600"/>
              </a:spcBef>
              <a:buSzPct val="145454"/>
              <a:buChar char="•"/>
              <a:tabLst>
                <a:tab pos="266700" algn="l"/>
              </a:tabLst>
            </a:pPr>
            <a:r>
              <a:rPr lang="en-US" sz="2750" b="1" spc="20" dirty="0">
                <a:latin typeface="Arial"/>
                <a:cs typeface="Arial"/>
              </a:rPr>
              <a:t>New BSA charge, $25 for first time scouter</a:t>
            </a:r>
          </a:p>
          <a:p>
            <a:pPr marL="731520" lvl="2" indent="-254000">
              <a:spcBef>
                <a:spcPts val="600"/>
              </a:spcBef>
              <a:buSzPct val="145454"/>
              <a:buChar char="•"/>
              <a:tabLst>
                <a:tab pos="266700" algn="l"/>
              </a:tabLst>
            </a:pPr>
            <a:r>
              <a:rPr lang="en-US" sz="2750" b="1" spc="20" dirty="0">
                <a:latin typeface="Arial"/>
                <a:cs typeface="Arial"/>
              </a:rPr>
              <a:t>$85 Youth</a:t>
            </a:r>
          </a:p>
          <a:p>
            <a:pPr marL="731520" lvl="2" indent="-254000">
              <a:spcBef>
                <a:spcPts val="600"/>
              </a:spcBef>
              <a:buSzPct val="145454"/>
              <a:buChar char="•"/>
              <a:tabLst>
                <a:tab pos="266700" algn="l"/>
              </a:tabLst>
            </a:pPr>
            <a:r>
              <a:rPr lang="en-US" sz="2750" b="1" spc="20" dirty="0">
                <a:latin typeface="Arial"/>
                <a:cs typeface="Arial"/>
              </a:rPr>
              <a:t>$65 Adult</a:t>
            </a:r>
          </a:p>
          <a:p>
            <a:pPr marL="266700" marR="1110615">
              <a:lnSpc>
                <a:spcPct val="103000"/>
              </a:lnSpc>
            </a:pPr>
            <a:endParaRPr lang="en-US" sz="2750" b="1" spc="2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10000" y="2289968"/>
            <a:ext cx="45719" cy="3785235"/>
          </a:xfrm>
          <a:custGeom>
            <a:avLst/>
            <a:gdLst/>
            <a:ahLst/>
            <a:cxnLst/>
            <a:rect l="l" t="t" r="r" b="b"/>
            <a:pathLst>
              <a:path h="3785235">
                <a:moveTo>
                  <a:pt x="0" y="3784626"/>
                </a:moveTo>
                <a:lnTo>
                  <a:pt x="0" y="0"/>
                </a:lnTo>
              </a:path>
            </a:pathLst>
          </a:custGeom>
          <a:ln w="196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53895" y="6244443"/>
            <a:ext cx="2704504" cy="1367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7492999"/>
            <a:ext cx="10058400" cy="165100"/>
          </a:xfrm>
          <a:custGeom>
            <a:avLst/>
            <a:gdLst/>
            <a:ahLst/>
            <a:cxnLst/>
            <a:rect l="l" t="t" r="r" b="b"/>
            <a:pathLst>
              <a:path w="10058400" h="165100">
                <a:moveTo>
                  <a:pt x="0" y="165100"/>
                </a:moveTo>
                <a:lnTo>
                  <a:pt x="10058400" y="165100"/>
                </a:lnTo>
                <a:lnTo>
                  <a:pt x="10058400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7800" y="187403"/>
            <a:ext cx="0" cy="434975"/>
          </a:xfrm>
          <a:custGeom>
            <a:avLst/>
            <a:gdLst/>
            <a:ahLst/>
            <a:cxnLst/>
            <a:rect l="l" t="t" r="r" b="b"/>
            <a:pathLst>
              <a:path h="434975">
                <a:moveTo>
                  <a:pt x="0" y="434638"/>
                </a:moveTo>
                <a:lnTo>
                  <a:pt x="0" y="0"/>
                </a:lnTo>
              </a:path>
            </a:pathLst>
          </a:custGeom>
          <a:ln w="73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14299"/>
            <a:ext cx="10058400" cy="559435"/>
          </a:xfrm>
          <a:custGeom>
            <a:avLst/>
            <a:gdLst/>
            <a:ahLst/>
            <a:cxnLst/>
            <a:rect l="l" t="t" r="r" b="b"/>
            <a:pathLst>
              <a:path w="10058400" h="559435">
                <a:moveTo>
                  <a:pt x="0" y="559032"/>
                </a:moveTo>
                <a:lnTo>
                  <a:pt x="10058400" y="559032"/>
                </a:lnTo>
                <a:lnTo>
                  <a:pt x="10058400" y="0"/>
                </a:lnTo>
                <a:lnTo>
                  <a:pt x="0" y="0"/>
                </a:lnTo>
                <a:lnTo>
                  <a:pt x="0" y="55903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79700" y="705075"/>
            <a:ext cx="4699000" cy="968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Ways </a:t>
            </a:r>
            <a:r>
              <a:rPr spc="300" dirty="0"/>
              <a:t>to </a:t>
            </a:r>
            <a:r>
              <a:rPr spc="60" dirty="0"/>
              <a:t>Pay</a:t>
            </a:r>
            <a:endParaRPr spc="65" dirty="0"/>
          </a:p>
        </p:txBody>
      </p:sp>
      <p:sp>
        <p:nvSpPr>
          <p:cNvPr id="5" name="object 5"/>
          <p:cNvSpPr txBox="1"/>
          <p:nvPr/>
        </p:nvSpPr>
        <p:spPr>
          <a:xfrm>
            <a:off x="901700" y="267692"/>
            <a:ext cx="13785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BSA </a:t>
            </a:r>
            <a:r>
              <a:rPr sz="1400" spc="105" dirty="0">
                <a:solidFill>
                  <a:srgbClr val="FFFFFF"/>
                </a:solidFill>
                <a:latin typeface="Verdana"/>
                <a:cs typeface="Verdana"/>
              </a:rPr>
              <a:t>TROOP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23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1719" y="128467"/>
            <a:ext cx="592761" cy="493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2014" y="4833427"/>
            <a:ext cx="2697609" cy="781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4800" y="2202107"/>
            <a:ext cx="3041015" cy="1375410"/>
          </a:xfrm>
          <a:prstGeom prst="rect">
            <a:avLst/>
          </a:prstGeom>
          <a:solidFill>
            <a:srgbClr val="00A2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67005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Pay </a:t>
            </a:r>
            <a:r>
              <a:rPr sz="1000" b="1" spc="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1000" dirty="0">
              <a:latin typeface="Arial"/>
              <a:cs typeface="Arial"/>
            </a:endParaRPr>
          </a:p>
          <a:p>
            <a:pPr marL="230504">
              <a:lnSpc>
                <a:spcPct val="100000"/>
              </a:lnSpc>
              <a:spcBef>
                <a:spcPts val="100"/>
              </a:spcBef>
              <a:tabLst>
                <a:tab pos="2400300" algn="l"/>
              </a:tabLst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order</a:t>
            </a:r>
            <a:r>
              <a:rPr sz="1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0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	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0069" y="1611185"/>
            <a:ext cx="1507698" cy="512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61665" algn="l"/>
                <a:tab pos="6006465" algn="l"/>
              </a:tabLst>
            </a:pPr>
            <a:r>
              <a:rPr sz="3250" b="1" spc="30" dirty="0">
                <a:latin typeface="Arial"/>
                <a:cs typeface="Arial"/>
              </a:rPr>
              <a:t>Chec</a:t>
            </a:r>
            <a:r>
              <a:rPr lang="en-US" sz="3250" b="1" spc="30" dirty="0">
                <a:latin typeface="Arial"/>
                <a:cs typeface="Arial"/>
              </a:rPr>
              <a:t>k</a:t>
            </a:r>
            <a:endParaRPr sz="32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66165" y="4618653"/>
            <a:ext cx="356756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latin typeface="Arial"/>
                <a:cs typeface="Arial"/>
              </a:rPr>
              <a:t>via </a:t>
            </a:r>
            <a:r>
              <a:rPr sz="2800" b="1" spc="15" dirty="0">
                <a:latin typeface="Arial"/>
                <a:cs typeface="Arial"/>
              </a:rPr>
              <a:t>the </a:t>
            </a:r>
            <a:r>
              <a:rPr sz="2800" b="1" spc="-5" dirty="0">
                <a:latin typeface="Arial"/>
                <a:cs typeface="Arial"/>
              </a:rPr>
              <a:t>troop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20" dirty="0">
                <a:latin typeface="Arial"/>
                <a:cs typeface="Arial"/>
              </a:rPr>
              <a:t>website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53895" y="6237089"/>
            <a:ext cx="2704504" cy="13751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7492999"/>
            <a:ext cx="10058400" cy="165100"/>
          </a:xfrm>
          <a:custGeom>
            <a:avLst/>
            <a:gdLst/>
            <a:ahLst/>
            <a:cxnLst/>
            <a:rect l="l" t="t" r="r" b="b"/>
            <a:pathLst>
              <a:path w="10058400" h="165100">
                <a:moveTo>
                  <a:pt x="0" y="165100"/>
                </a:moveTo>
                <a:lnTo>
                  <a:pt x="10058400" y="165100"/>
                </a:lnTo>
                <a:lnTo>
                  <a:pt x="10058400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7800" y="187403"/>
            <a:ext cx="0" cy="434975"/>
          </a:xfrm>
          <a:custGeom>
            <a:avLst/>
            <a:gdLst/>
            <a:ahLst/>
            <a:cxnLst/>
            <a:rect l="l" t="t" r="r" b="b"/>
            <a:pathLst>
              <a:path h="434975">
                <a:moveTo>
                  <a:pt x="0" y="434638"/>
                </a:moveTo>
                <a:lnTo>
                  <a:pt x="0" y="0"/>
                </a:lnTo>
              </a:path>
            </a:pathLst>
          </a:custGeom>
          <a:ln w="73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349CD005-1646-4A56-9EE9-5EF57A423AC1}"/>
              </a:ext>
            </a:extLst>
          </p:cNvPr>
          <p:cNvSpPr txBox="1"/>
          <p:nvPr/>
        </p:nvSpPr>
        <p:spPr>
          <a:xfrm>
            <a:off x="6541159" y="1642318"/>
            <a:ext cx="1219200" cy="512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61665" algn="l"/>
                <a:tab pos="6006465" algn="l"/>
              </a:tabLst>
            </a:pPr>
            <a:r>
              <a:rPr lang="en-US" sz="3250" b="1" spc="30" dirty="0">
                <a:latin typeface="Arial"/>
                <a:cs typeface="Arial"/>
              </a:rPr>
              <a:t>Cash</a:t>
            </a:r>
            <a:endParaRPr sz="3250" dirty="0">
              <a:latin typeface="Arial"/>
              <a:cs typeface="Arial"/>
            </a:endParaRPr>
          </a:p>
        </p:txBody>
      </p:sp>
      <p:pic>
        <p:nvPicPr>
          <p:cNvPr id="1026" name="Picture 2" descr="Cash Dollar Signs Texture 1 American Dollar Stock Photo, Picture And  Royalty Free Image. Image 14058025.">
            <a:extLst>
              <a:ext uri="{FF2B5EF4-FFF2-40B4-BE49-F238E27FC236}">
                <a16:creationId xmlns:a16="http://schemas.microsoft.com/office/drawing/2014/main" id="{E60BB64C-A8F0-4C7A-8811-007A81B57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7958"/>
            <a:ext cx="2123266" cy="140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ject 11">
            <a:extLst>
              <a:ext uri="{FF2B5EF4-FFF2-40B4-BE49-F238E27FC236}">
                <a16:creationId xmlns:a16="http://schemas.microsoft.com/office/drawing/2014/main" id="{F0C54728-C195-4F2C-BB86-3D9C016E09D2}"/>
              </a:ext>
            </a:extLst>
          </p:cNvPr>
          <p:cNvSpPr txBox="1"/>
          <p:nvPr/>
        </p:nvSpPr>
        <p:spPr>
          <a:xfrm>
            <a:off x="4119998" y="5073691"/>
            <a:ext cx="3952003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2000" b="1" spc="-45" dirty="0">
                <a:latin typeface="Arial"/>
                <a:cs typeface="Arial"/>
              </a:rPr>
              <a:t>*% fees vary – payer is responsible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F5757AFA-7F7D-42E6-8C0D-FEE26EFBD7DB}"/>
              </a:ext>
            </a:extLst>
          </p:cNvPr>
          <p:cNvSpPr/>
          <p:nvPr/>
        </p:nvSpPr>
        <p:spPr>
          <a:xfrm>
            <a:off x="3249488" y="49063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5797D-0B42-5BBE-34F3-7F703DBF2716}"/>
              </a:ext>
            </a:extLst>
          </p:cNvPr>
          <p:cNvSpPr txBox="1"/>
          <p:nvPr/>
        </p:nvSpPr>
        <p:spPr>
          <a:xfrm>
            <a:off x="774480" y="3769498"/>
            <a:ext cx="2475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Pay to:  TROOP 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9588" y="1078306"/>
            <a:ext cx="4241800" cy="9637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pc="245" dirty="0"/>
              <a:t>Fundraiser</a:t>
            </a:r>
            <a:endParaRPr spc="130" dirty="0"/>
          </a:p>
        </p:txBody>
      </p:sp>
      <p:sp>
        <p:nvSpPr>
          <p:cNvPr id="3" name="object 3"/>
          <p:cNvSpPr txBox="1"/>
          <p:nvPr/>
        </p:nvSpPr>
        <p:spPr>
          <a:xfrm>
            <a:off x="901700" y="267692"/>
            <a:ext cx="13785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BSA </a:t>
            </a:r>
            <a:r>
              <a:rPr sz="1400" spc="105" dirty="0">
                <a:solidFill>
                  <a:srgbClr val="FFFFFF"/>
                </a:solidFill>
                <a:latin typeface="Verdana"/>
                <a:cs typeface="Verdana"/>
              </a:rPr>
              <a:t>TROOP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23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1719" y="128467"/>
            <a:ext cx="592761" cy="493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61660" y="2364911"/>
            <a:ext cx="6877655" cy="16998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 spc="15" dirty="0">
                <a:latin typeface="Arial"/>
                <a:cs typeface="Arial"/>
              </a:rPr>
              <a:t>Trails End Popcorn</a:t>
            </a:r>
            <a:r>
              <a:rPr lang="en-US" sz="3250" b="1" spc="15" dirty="0">
                <a:latin typeface="Arial"/>
                <a:cs typeface="Arial"/>
              </a:rPr>
              <a:t>. 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2400" b="1" spc="15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b="1" spc="15" dirty="0">
                <a:latin typeface="Arial"/>
                <a:cs typeface="Arial"/>
              </a:rPr>
              <a:t>Use the App.  More info coming from the “Popcorn Kernel”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53895" y="6244443"/>
            <a:ext cx="2704504" cy="1367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7492999"/>
            <a:ext cx="10058400" cy="165100"/>
          </a:xfrm>
          <a:custGeom>
            <a:avLst/>
            <a:gdLst/>
            <a:ahLst/>
            <a:cxnLst/>
            <a:rect l="l" t="t" r="r" b="b"/>
            <a:pathLst>
              <a:path w="10058400" h="165100">
                <a:moveTo>
                  <a:pt x="0" y="165100"/>
                </a:moveTo>
                <a:lnTo>
                  <a:pt x="10058400" y="165100"/>
                </a:lnTo>
                <a:lnTo>
                  <a:pt x="10058400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8" y="4028244"/>
            <a:ext cx="4335889" cy="19400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7800" y="187403"/>
            <a:ext cx="0" cy="434975"/>
          </a:xfrm>
          <a:custGeom>
            <a:avLst/>
            <a:gdLst/>
            <a:ahLst/>
            <a:cxnLst/>
            <a:rect l="l" t="t" r="r" b="b"/>
            <a:pathLst>
              <a:path h="434975">
                <a:moveTo>
                  <a:pt x="0" y="434638"/>
                </a:moveTo>
                <a:lnTo>
                  <a:pt x="0" y="0"/>
                </a:lnTo>
              </a:path>
            </a:pathLst>
          </a:custGeom>
          <a:ln w="73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3635AC-A913-4E81-9DE2-C8BA29EB58C9}"/>
              </a:ext>
            </a:extLst>
          </p:cNvPr>
          <p:cNvSpPr txBox="1"/>
          <p:nvPr/>
        </p:nvSpPr>
        <p:spPr>
          <a:xfrm>
            <a:off x="2785887" y="6513944"/>
            <a:ext cx="5029200" cy="63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47980" algn="ctr">
              <a:lnSpc>
                <a:spcPct val="101000"/>
              </a:lnSpc>
              <a:spcBef>
                <a:spcPts val="1600"/>
              </a:spcBef>
              <a:tabLst>
                <a:tab pos="570865" algn="l"/>
                <a:tab pos="571500" algn="l"/>
              </a:tabLst>
            </a:pPr>
            <a:r>
              <a:rPr lang="en-US" sz="1800" b="1" spc="-55" dirty="0">
                <a:latin typeface="Arial"/>
                <a:cs typeface="Arial"/>
              </a:rPr>
              <a:t>Look for other fundraising opportunities throughout the scouting year.</a:t>
            </a:r>
            <a:endParaRPr lang="en-US"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2429" y="2956211"/>
            <a:ext cx="1906270" cy="1210310"/>
          </a:xfrm>
          <a:custGeom>
            <a:avLst/>
            <a:gdLst/>
            <a:ahLst/>
            <a:cxnLst/>
            <a:rect l="l" t="t" r="r" b="b"/>
            <a:pathLst>
              <a:path w="1906270" h="1210310">
                <a:moveTo>
                  <a:pt x="0" y="1210204"/>
                </a:moveTo>
                <a:lnTo>
                  <a:pt x="1906148" y="1210204"/>
                </a:lnTo>
                <a:lnTo>
                  <a:pt x="1906148" y="0"/>
                </a:lnTo>
                <a:lnTo>
                  <a:pt x="0" y="0"/>
                </a:lnTo>
                <a:lnTo>
                  <a:pt x="0" y="1210204"/>
                </a:lnTo>
                <a:close/>
              </a:path>
            </a:pathLst>
          </a:custGeom>
          <a:solidFill>
            <a:srgbClr val="D6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32429" y="2305870"/>
            <a:ext cx="1906270" cy="913070"/>
          </a:xfrm>
          <a:prstGeom prst="rect">
            <a:avLst/>
          </a:prstGeom>
          <a:solidFill>
            <a:srgbClr val="004D80"/>
          </a:solidFill>
        </p:spPr>
        <p:txBody>
          <a:bodyPr vert="horz" wrap="square" lIns="0" tIns="195580" rIns="0" bIns="0" rtlCol="0">
            <a:spAutoFit/>
          </a:bodyPr>
          <a:lstStyle/>
          <a:p>
            <a:pPr marL="603885">
              <a:lnSpc>
                <a:spcPct val="100000"/>
              </a:lnSpc>
              <a:spcBef>
                <a:spcPts val="1540"/>
              </a:spcBef>
            </a:pPr>
            <a:r>
              <a:rPr lang="en-US" sz="1700" b="1" spc="-45" dirty="0">
                <a:solidFill>
                  <a:srgbClr val="FFFFFF"/>
                </a:solidFill>
                <a:latin typeface="Arial"/>
                <a:cs typeface="Arial"/>
              </a:rPr>
              <a:t>Canoeing</a:t>
            </a:r>
          </a:p>
          <a:p>
            <a:pPr marL="603885">
              <a:lnSpc>
                <a:spcPct val="100000"/>
              </a:lnSpc>
              <a:spcBef>
                <a:spcPts val="1540"/>
              </a:spcBef>
            </a:pPr>
            <a:endParaRPr sz="17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14299"/>
            <a:ext cx="10058400" cy="559435"/>
          </a:xfrm>
          <a:custGeom>
            <a:avLst/>
            <a:gdLst/>
            <a:ahLst/>
            <a:cxnLst/>
            <a:rect l="l" t="t" r="r" b="b"/>
            <a:pathLst>
              <a:path w="10058400" h="559435">
                <a:moveTo>
                  <a:pt x="0" y="559032"/>
                </a:moveTo>
                <a:lnTo>
                  <a:pt x="10058400" y="559032"/>
                </a:lnTo>
                <a:lnTo>
                  <a:pt x="10058400" y="0"/>
                </a:lnTo>
                <a:lnTo>
                  <a:pt x="0" y="0"/>
                </a:lnTo>
                <a:lnTo>
                  <a:pt x="0" y="55903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928687"/>
            <a:ext cx="8915400" cy="9637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35"/>
              </a:spcBef>
            </a:pPr>
            <a:r>
              <a:rPr spc="45" dirty="0"/>
              <a:t> </a:t>
            </a:r>
            <a:r>
              <a:rPr lang="en-US" spc="45" dirty="0"/>
              <a:t>General </a:t>
            </a:r>
            <a:r>
              <a:rPr spc="200" dirty="0"/>
              <a:t>Activity</a:t>
            </a:r>
            <a:r>
              <a:rPr spc="-90" dirty="0"/>
              <a:t> </a:t>
            </a:r>
            <a:r>
              <a:rPr lang="en-US" spc="225" dirty="0"/>
              <a:t>Costs</a:t>
            </a:r>
            <a:endParaRPr spc="225" dirty="0"/>
          </a:p>
        </p:txBody>
      </p:sp>
      <p:sp>
        <p:nvSpPr>
          <p:cNvPr id="6" name="object 6"/>
          <p:cNvSpPr txBox="1"/>
          <p:nvPr/>
        </p:nvSpPr>
        <p:spPr>
          <a:xfrm>
            <a:off x="901700" y="267692"/>
            <a:ext cx="13785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BSA </a:t>
            </a:r>
            <a:r>
              <a:rPr sz="1400" spc="105" dirty="0">
                <a:solidFill>
                  <a:srgbClr val="FFFFFF"/>
                </a:solidFill>
                <a:latin typeface="Verdana"/>
                <a:cs typeface="Verdana"/>
              </a:rPr>
              <a:t>TROOP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23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1719" y="128467"/>
            <a:ext cx="592761" cy="493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05745" y="2976825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485609" y="0"/>
                </a:moveTo>
                <a:lnTo>
                  <a:pt x="483295" y="0"/>
                </a:lnTo>
                <a:lnTo>
                  <a:pt x="482733" y="3839"/>
                </a:lnTo>
                <a:lnTo>
                  <a:pt x="485047" y="4097"/>
                </a:lnTo>
                <a:lnTo>
                  <a:pt x="569327" y="14708"/>
                </a:lnTo>
                <a:lnTo>
                  <a:pt x="623713" y="23968"/>
                </a:lnTo>
                <a:lnTo>
                  <a:pt x="672017" y="38063"/>
                </a:lnTo>
                <a:lnTo>
                  <a:pt x="703552" y="58642"/>
                </a:lnTo>
                <a:lnTo>
                  <a:pt x="704270" y="72824"/>
                </a:lnTo>
                <a:lnTo>
                  <a:pt x="684869" y="85987"/>
                </a:lnTo>
                <a:lnTo>
                  <a:pt x="649367" y="99005"/>
                </a:lnTo>
                <a:lnTo>
                  <a:pt x="601783" y="112751"/>
                </a:lnTo>
                <a:lnTo>
                  <a:pt x="546135" y="128098"/>
                </a:lnTo>
                <a:lnTo>
                  <a:pt x="486443" y="145920"/>
                </a:lnTo>
                <a:lnTo>
                  <a:pt x="426726" y="167091"/>
                </a:lnTo>
                <a:lnTo>
                  <a:pt x="370008" y="194563"/>
                </a:lnTo>
                <a:lnTo>
                  <a:pt x="324770" y="226365"/>
                </a:lnTo>
                <a:lnTo>
                  <a:pt x="291318" y="260942"/>
                </a:lnTo>
                <a:lnTo>
                  <a:pt x="269958" y="296737"/>
                </a:lnTo>
                <a:lnTo>
                  <a:pt x="260995" y="332196"/>
                </a:lnTo>
                <a:lnTo>
                  <a:pt x="264735" y="365761"/>
                </a:lnTo>
                <a:lnTo>
                  <a:pt x="307189" y="418428"/>
                </a:lnTo>
                <a:lnTo>
                  <a:pt x="344951" y="442587"/>
                </a:lnTo>
                <a:lnTo>
                  <a:pt x="390240" y="468149"/>
                </a:lnTo>
                <a:lnTo>
                  <a:pt x="438526" y="494912"/>
                </a:lnTo>
                <a:lnTo>
                  <a:pt x="485278" y="522672"/>
                </a:lnTo>
                <a:lnTo>
                  <a:pt x="525966" y="551225"/>
                </a:lnTo>
                <a:lnTo>
                  <a:pt x="556060" y="580368"/>
                </a:lnTo>
                <a:lnTo>
                  <a:pt x="571029" y="609896"/>
                </a:lnTo>
                <a:lnTo>
                  <a:pt x="566343" y="639606"/>
                </a:lnTo>
                <a:lnTo>
                  <a:pt x="516099" y="690643"/>
                </a:lnTo>
                <a:lnTo>
                  <a:pt x="479266" y="711713"/>
                </a:lnTo>
                <a:lnTo>
                  <a:pt x="436345" y="731480"/>
                </a:lnTo>
                <a:lnTo>
                  <a:pt x="337405" y="772105"/>
                </a:lnTo>
                <a:lnTo>
                  <a:pt x="283966" y="795460"/>
                </a:lnTo>
                <a:lnTo>
                  <a:pt x="229603" y="822507"/>
                </a:lnTo>
                <a:lnTo>
                  <a:pt x="175606" y="854495"/>
                </a:lnTo>
                <a:lnTo>
                  <a:pt x="80604" y="925783"/>
                </a:lnTo>
                <a:lnTo>
                  <a:pt x="27746" y="980609"/>
                </a:lnTo>
                <a:lnTo>
                  <a:pt x="4917" y="1015817"/>
                </a:lnTo>
                <a:lnTo>
                  <a:pt x="0" y="1028254"/>
                </a:lnTo>
                <a:lnTo>
                  <a:pt x="632618" y="1028254"/>
                </a:lnTo>
                <a:lnTo>
                  <a:pt x="662983" y="1005327"/>
                </a:lnTo>
                <a:lnTo>
                  <a:pt x="700689" y="978529"/>
                </a:lnTo>
                <a:lnTo>
                  <a:pt x="743392" y="949288"/>
                </a:lnTo>
                <a:lnTo>
                  <a:pt x="788748" y="919035"/>
                </a:lnTo>
                <a:lnTo>
                  <a:pt x="834412" y="889199"/>
                </a:lnTo>
                <a:lnTo>
                  <a:pt x="869286" y="865645"/>
                </a:lnTo>
                <a:lnTo>
                  <a:pt x="904928" y="839090"/>
                </a:lnTo>
                <a:lnTo>
                  <a:pt x="939439" y="809983"/>
                </a:lnTo>
                <a:lnTo>
                  <a:pt x="970918" y="778778"/>
                </a:lnTo>
                <a:lnTo>
                  <a:pt x="997464" y="745926"/>
                </a:lnTo>
                <a:lnTo>
                  <a:pt x="1017178" y="711878"/>
                </a:lnTo>
                <a:lnTo>
                  <a:pt x="1028505" y="642004"/>
                </a:lnTo>
                <a:lnTo>
                  <a:pt x="1016317" y="607081"/>
                </a:lnTo>
                <a:lnTo>
                  <a:pt x="989695" y="572770"/>
                </a:lnTo>
                <a:lnTo>
                  <a:pt x="944677" y="533883"/>
                </a:lnTo>
                <a:lnTo>
                  <a:pt x="895552" y="499851"/>
                </a:lnTo>
                <a:lnTo>
                  <a:pt x="843963" y="470069"/>
                </a:lnTo>
                <a:lnTo>
                  <a:pt x="791558" y="443930"/>
                </a:lnTo>
                <a:lnTo>
                  <a:pt x="739980" y="420828"/>
                </a:lnTo>
                <a:lnTo>
                  <a:pt x="645888" y="381316"/>
                </a:lnTo>
                <a:lnTo>
                  <a:pt x="606666" y="363693"/>
                </a:lnTo>
                <a:lnTo>
                  <a:pt x="574852" y="346685"/>
                </a:lnTo>
                <a:lnTo>
                  <a:pt x="552092" y="329686"/>
                </a:lnTo>
                <a:lnTo>
                  <a:pt x="540032" y="312091"/>
                </a:lnTo>
                <a:lnTo>
                  <a:pt x="540316" y="293293"/>
                </a:lnTo>
                <a:lnTo>
                  <a:pt x="587295" y="249026"/>
                </a:lnTo>
                <a:lnTo>
                  <a:pt x="627334" y="228271"/>
                </a:lnTo>
                <a:lnTo>
                  <a:pt x="673006" y="207812"/>
                </a:lnTo>
                <a:lnTo>
                  <a:pt x="720261" y="187182"/>
                </a:lnTo>
                <a:lnTo>
                  <a:pt x="765047" y="165911"/>
                </a:lnTo>
                <a:lnTo>
                  <a:pt x="803316" y="143532"/>
                </a:lnTo>
                <a:lnTo>
                  <a:pt x="831016" y="119577"/>
                </a:lnTo>
                <a:lnTo>
                  <a:pt x="844097" y="93578"/>
                </a:lnTo>
                <a:lnTo>
                  <a:pt x="838509" y="65068"/>
                </a:lnTo>
                <a:lnTo>
                  <a:pt x="778959" y="26812"/>
                </a:lnTo>
                <a:lnTo>
                  <a:pt x="731414" y="15221"/>
                </a:lnTo>
                <a:lnTo>
                  <a:pt x="677677" y="7566"/>
                </a:lnTo>
                <a:lnTo>
                  <a:pt x="621987" y="3032"/>
                </a:lnTo>
                <a:lnTo>
                  <a:pt x="568586" y="803"/>
                </a:lnTo>
                <a:lnTo>
                  <a:pt x="521713" y="64"/>
                </a:lnTo>
                <a:lnTo>
                  <a:pt x="485609" y="0"/>
                </a:lnTo>
                <a:close/>
              </a:path>
              <a:path w="1028700" h="1028700">
                <a:moveTo>
                  <a:pt x="399766" y="671739"/>
                </a:moveTo>
                <a:lnTo>
                  <a:pt x="190999" y="671739"/>
                </a:lnTo>
                <a:lnTo>
                  <a:pt x="185328" y="677330"/>
                </a:lnTo>
                <a:lnTo>
                  <a:pt x="185327" y="691211"/>
                </a:lnTo>
                <a:lnTo>
                  <a:pt x="190999" y="696882"/>
                </a:lnTo>
                <a:lnTo>
                  <a:pt x="399768" y="696882"/>
                </a:lnTo>
                <a:lnTo>
                  <a:pt x="405357" y="691211"/>
                </a:lnTo>
                <a:lnTo>
                  <a:pt x="405357" y="677330"/>
                </a:lnTo>
                <a:lnTo>
                  <a:pt x="399766" y="671739"/>
                </a:lnTo>
                <a:close/>
              </a:path>
              <a:path w="1028700" h="1028700">
                <a:moveTo>
                  <a:pt x="467326" y="610044"/>
                </a:moveTo>
                <a:lnTo>
                  <a:pt x="258639" y="610044"/>
                </a:lnTo>
                <a:lnTo>
                  <a:pt x="252968" y="615635"/>
                </a:lnTo>
                <a:lnTo>
                  <a:pt x="252967" y="629516"/>
                </a:lnTo>
                <a:lnTo>
                  <a:pt x="258639" y="635186"/>
                </a:lnTo>
                <a:lnTo>
                  <a:pt x="467328" y="635186"/>
                </a:lnTo>
                <a:lnTo>
                  <a:pt x="472996" y="629516"/>
                </a:lnTo>
                <a:lnTo>
                  <a:pt x="472997" y="615635"/>
                </a:lnTo>
                <a:lnTo>
                  <a:pt x="467326" y="610044"/>
                </a:lnTo>
                <a:close/>
              </a:path>
              <a:path w="1028700" h="1028700">
                <a:moveTo>
                  <a:pt x="395348" y="548349"/>
                </a:moveTo>
                <a:lnTo>
                  <a:pt x="186660" y="548349"/>
                </a:lnTo>
                <a:lnTo>
                  <a:pt x="180990" y="553939"/>
                </a:lnTo>
                <a:lnTo>
                  <a:pt x="180988" y="567820"/>
                </a:lnTo>
                <a:lnTo>
                  <a:pt x="186660" y="573492"/>
                </a:lnTo>
                <a:lnTo>
                  <a:pt x="395348" y="573492"/>
                </a:lnTo>
                <a:lnTo>
                  <a:pt x="401019" y="567820"/>
                </a:lnTo>
                <a:lnTo>
                  <a:pt x="401020" y="553939"/>
                </a:lnTo>
                <a:lnTo>
                  <a:pt x="395348" y="548349"/>
                </a:lnTo>
                <a:close/>
              </a:path>
              <a:path w="1028700" h="1028700">
                <a:moveTo>
                  <a:pt x="898952" y="338279"/>
                </a:moveTo>
                <a:lnTo>
                  <a:pt x="692755" y="338279"/>
                </a:lnTo>
                <a:lnTo>
                  <a:pt x="688450" y="342665"/>
                </a:lnTo>
                <a:lnTo>
                  <a:pt x="688449" y="353976"/>
                </a:lnTo>
                <a:lnTo>
                  <a:pt x="692754" y="358362"/>
                </a:lnTo>
                <a:lnTo>
                  <a:pt x="898952" y="358362"/>
                </a:lnTo>
                <a:lnTo>
                  <a:pt x="903337" y="353976"/>
                </a:lnTo>
                <a:lnTo>
                  <a:pt x="903338" y="342665"/>
                </a:lnTo>
                <a:lnTo>
                  <a:pt x="898952" y="338279"/>
                </a:lnTo>
                <a:close/>
              </a:path>
              <a:path w="1028700" h="1028700">
                <a:moveTo>
                  <a:pt x="840069" y="290963"/>
                </a:moveTo>
                <a:lnTo>
                  <a:pt x="633952" y="290963"/>
                </a:lnTo>
                <a:lnTo>
                  <a:pt x="629566" y="295349"/>
                </a:lnTo>
                <a:lnTo>
                  <a:pt x="629565" y="306660"/>
                </a:lnTo>
                <a:lnTo>
                  <a:pt x="633952" y="311047"/>
                </a:lnTo>
                <a:lnTo>
                  <a:pt x="839811" y="311047"/>
                </a:lnTo>
                <a:lnTo>
                  <a:pt x="844454" y="306402"/>
                </a:lnTo>
                <a:lnTo>
                  <a:pt x="844454" y="295349"/>
                </a:lnTo>
                <a:lnTo>
                  <a:pt x="840069" y="290963"/>
                </a:lnTo>
                <a:close/>
              </a:path>
              <a:path w="1028700" h="1028700">
                <a:moveTo>
                  <a:pt x="899996" y="243406"/>
                </a:moveTo>
                <a:lnTo>
                  <a:pt x="694056" y="243406"/>
                </a:lnTo>
                <a:lnTo>
                  <a:pt x="689413" y="247792"/>
                </a:lnTo>
                <a:lnTo>
                  <a:pt x="689413" y="259104"/>
                </a:lnTo>
                <a:lnTo>
                  <a:pt x="693799" y="263489"/>
                </a:lnTo>
                <a:lnTo>
                  <a:pt x="899996" y="263489"/>
                </a:lnTo>
                <a:lnTo>
                  <a:pt x="904382" y="259104"/>
                </a:lnTo>
                <a:lnTo>
                  <a:pt x="904383" y="247792"/>
                </a:lnTo>
                <a:lnTo>
                  <a:pt x="899996" y="243406"/>
                </a:lnTo>
                <a:close/>
              </a:path>
              <a:path w="1028700" h="1028700">
                <a:moveTo>
                  <a:pt x="555033" y="81456"/>
                </a:moveTo>
                <a:lnTo>
                  <a:pt x="384294" y="81456"/>
                </a:lnTo>
                <a:lnTo>
                  <a:pt x="380936" y="84814"/>
                </a:lnTo>
                <a:lnTo>
                  <a:pt x="380936" y="93040"/>
                </a:lnTo>
                <a:lnTo>
                  <a:pt x="384294" y="96398"/>
                </a:lnTo>
                <a:lnTo>
                  <a:pt x="555033" y="96398"/>
                </a:lnTo>
                <a:lnTo>
                  <a:pt x="558311" y="93040"/>
                </a:lnTo>
                <a:lnTo>
                  <a:pt x="558311" y="84814"/>
                </a:lnTo>
                <a:lnTo>
                  <a:pt x="555033" y="81456"/>
                </a:lnTo>
                <a:close/>
              </a:path>
              <a:path w="1028700" h="1028700">
                <a:moveTo>
                  <a:pt x="600019" y="47073"/>
                </a:moveTo>
                <a:lnTo>
                  <a:pt x="429280" y="47073"/>
                </a:lnTo>
                <a:lnTo>
                  <a:pt x="425923" y="50351"/>
                </a:lnTo>
                <a:lnTo>
                  <a:pt x="425987" y="58642"/>
                </a:lnTo>
                <a:lnTo>
                  <a:pt x="429281" y="61935"/>
                </a:lnTo>
                <a:lnTo>
                  <a:pt x="600019" y="61935"/>
                </a:lnTo>
                <a:lnTo>
                  <a:pt x="603233" y="58642"/>
                </a:lnTo>
                <a:lnTo>
                  <a:pt x="603296" y="50351"/>
                </a:lnTo>
                <a:lnTo>
                  <a:pt x="600019" y="470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5259" y="2956211"/>
            <a:ext cx="1906270" cy="1210310"/>
          </a:xfrm>
          <a:custGeom>
            <a:avLst/>
            <a:gdLst/>
            <a:ahLst/>
            <a:cxnLst/>
            <a:rect l="l" t="t" r="r" b="b"/>
            <a:pathLst>
              <a:path w="1906270" h="1210310">
                <a:moveTo>
                  <a:pt x="0" y="1210204"/>
                </a:moveTo>
                <a:lnTo>
                  <a:pt x="1906148" y="1210204"/>
                </a:lnTo>
                <a:lnTo>
                  <a:pt x="1906148" y="0"/>
                </a:lnTo>
                <a:lnTo>
                  <a:pt x="0" y="0"/>
                </a:lnTo>
                <a:lnTo>
                  <a:pt x="0" y="1210204"/>
                </a:lnTo>
                <a:close/>
              </a:path>
            </a:pathLst>
          </a:custGeom>
          <a:solidFill>
            <a:srgbClr val="D6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45259" y="2305870"/>
            <a:ext cx="1906270" cy="650875"/>
          </a:xfrm>
          <a:prstGeom prst="rect">
            <a:avLst/>
          </a:prstGeom>
          <a:solidFill>
            <a:srgbClr val="004D80"/>
          </a:solidFill>
        </p:spPr>
        <p:txBody>
          <a:bodyPr vert="horz" wrap="square" lIns="0" tIns="195580" rIns="0" bIns="0" rtlCol="0">
            <a:spAutoFit/>
          </a:bodyPr>
          <a:lstStyle/>
          <a:p>
            <a:pPr marL="485140">
              <a:lnSpc>
                <a:spcPct val="100000"/>
              </a:lnSpc>
              <a:spcBef>
                <a:spcPts val="1540"/>
              </a:spcBef>
            </a:pPr>
            <a:r>
              <a:rPr sz="1700" b="1" spc="-15" dirty="0">
                <a:solidFill>
                  <a:srgbClr val="FFFFFF"/>
                </a:solidFill>
                <a:latin typeface="Arial"/>
                <a:cs typeface="Arial"/>
              </a:rPr>
              <a:t>Shooting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57853" y="2956211"/>
            <a:ext cx="1906270" cy="1210310"/>
          </a:xfrm>
          <a:custGeom>
            <a:avLst/>
            <a:gdLst/>
            <a:ahLst/>
            <a:cxnLst/>
            <a:rect l="l" t="t" r="r" b="b"/>
            <a:pathLst>
              <a:path w="1906270" h="1210310">
                <a:moveTo>
                  <a:pt x="0" y="1210204"/>
                </a:moveTo>
                <a:lnTo>
                  <a:pt x="1906148" y="1210204"/>
                </a:lnTo>
                <a:lnTo>
                  <a:pt x="1906148" y="0"/>
                </a:lnTo>
                <a:lnTo>
                  <a:pt x="0" y="0"/>
                </a:lnTo>
                <a:lnTo>
                  <a:pt x="0" y="1210204"/>
                </a:lnTo>
                <a:close/>
              </a:path>
            </a:pathLst>
          </a:custGeom>
          <a:solidFill>
            <a:srgbClr val="D6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57853" y="2305870"/>
            <a:ext cx="1906270" cy="650875"/>
          </a:xfrm>
          <a:prstGeom prst="rect">
            <a:avLst/>
          </a:prstGeom>
          <a:solidFill>
            <a:srgbClr val="004D80"/>
          </a:solidFill>
        </p:spPr>
        <p:txBody>
          <a:bodyPr vert="horz" wrap="square" lIns="0" tIns="195580" rIns="0" bIns="0" rtlCol="0">
            <a:spAutoFit/>
          </a:bodyPr>
          <a:lstStyle/>
          <a:p>
            <a:pPr marL="277495">
              <a:lnSpc>
                <a:spcPct val="100000"/>
              </a:lnSpc>
              <a:spcBef>
                <a:spcPts val="1540"/>
              </a:spcBef>
            </a:pP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Backpacking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47272" y="2956211"/>
            <a:ext cx="1906270" cy="1210310"/>
          </a:xfrm>
          <a:custGeom>
            <a:avLst/>
            <a:gdLst/>
            <a:ahLst/>
            <a:cxnLst/>
            <a:rect l="l" t="t" r="r" b="b"/>
            <a:pathLst>
              <a:path w="1906270" h="1210310">
                <a:moveTo>
                  <a:pt x="0" y="1210204"/>
                </a:moveTo>
                <a:lnTo>
                  <a:pt x="1906148" y="1210204"/>
                </a:lnTo>
                <a:lnTo>
                  <a:pt x="1906148" y="0"/>
                </a:lnTo>
                <a:lnTo>
                  <a:pt x="0" y="0"/>
                </a:lnTo>
                <a:lnTo>
                  <a:pt x="0" y="1210204"/>
                </a:lnTo>
                <a:close/>
              </a:path>
            </a:pathLst>
          </a:custGeom>
          <a:solidFill>
            <a:srgbClr val="D6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347272" y="2305870"/>
            <a:ext cx="1906270" cy="650875"/>
          </a:xfrm>
          <a:prstGeom prst="rect">
            <a:avLst/>
          </a:prstGeom>
          <a:solidFill>
            <a:srgbClr val="004D80"/>
          </a:solidFill>
        </p:spPr>
        <p:txBody>
          <a:bodyPr vert="horz" wrap="square" lIns="0" tIns="195580" rIns="0" bIns="0" rtlCol="0">
            <a:spAutoFit/>
          </a:bodyPr>
          <a:lstStyle/>
          <a:p>
            <a:pPr marL="323215">
              <a:lnSpc>
                <a:spcPct val="100000"/>
              </a:lnSpc>
              <a:spcBef>
                <a:spcPts val="1540"/>
              </a:spcBef>
            </a:pP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Competition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58573" y="3014260"/>
            <a:ext cx="1077595" cy="1076960"/>
          </a:xfrm>
          <a:custGeom>
            <a:avLst/>
            <a:gdLst/>
            <a:ahLst/>
            <a:cxnLst/>
            <a:rect l="l" t="t" r="r" b="b"/>
            <a:pathLst>
              <a:path w="1077595" h="1076960">
                <a:moveTo>
                  <a:pt x="538718" y="0"/>
                </a:moveTo>
                <a:lnTo>
                  <a:pt x="489684" y="2540"/>
                </a:lnTo>
                <a:lnTo>
                  <a:pt x="441883" y="8890"/>
                </a:lnTo>
                <a:lnTo>
                  <a:pt x="395505" y="19050"/>
                </a:lnTo>
                <a:lnTo>
                  <a:pt x="350742" y="34290"/>
                </a:lnTo>
                <a:lnTo>
                  <a:pt x="307782" y="52070"/>
                </a:lnTo>
                <a:lnTo>
                  <a:pt x="266816" y="73660"/>
                </a:lnTo>
                <a:lnTo>
                  <a:pt x="228035" y="99060"/>
                </a:lnTo>
                <a:lnTo>
                  <a:pt x="191628" y="127000"/>
                </a:lnTo>
                <a:lnTo>
                  <a:pt x="157786" y="157479"/>
                </a:lnTo>
                <a:lnTo>
                  <a:pt x="126699" y="191770"/>
                </a:lnTo>
                <a:lnTo>
                  <a:pt x="98557" y="228600"/>
                </a:lnTo>
                <a:lnTo>
                  <a:pt x="73550" y="266700"/>
                </a:lnTo>
                <a:lnTo>
                  <a:pt x="51869" y="307339"/>
                </a:lnTo>
                <a:lnTo>
                  <a:pt x="33703" y="350520"/>
                </a:lnTo>
                <a:lnTo>
                  <a:pt x="19243" y="396239"/>
                </a:lnTo>
                <a:lnTo>
                  <a:pt x="8679" y="441960"/>
                </a:lnTo>
                <a:lnTo>
                  <a:pt x="2201" y="490220"/>
                </a:lnTo>
                <a:lnTo>
                  <a:pt x="0" y="538480"/>
                </a:lnTo>
                <a:lnTo>
                  <a:pt x="2201" y="588010"/>
                </a:lnTo>
                <a:lnTo>
                  <a:pt x="8679" y="636270"/>
                </a:lnTo>
                <a:lnTo>
                  <a:pt x="19243" y="681989"/>
                </a:lnTo>
                <a:lnTo>
                  <a:pt x="33703" y="726439"/>
                </a:lnTo>
                <a:lnTo>
                  <a:pt x="51869" y="769620"/>
                </a:lnTo>
                <a:lnTo>
                  <a:pt x="73550" y="810260"/>
                </a:lnTo>
                <a:lnTo>
                  <a:pt x="98557" y="849630"/>
                </a:lnTo>
                <a:lnTo>
                  <a:pt x="126699" y="886460"/>
                </a:lnTo>
                <a:lnTo>
                  <a:pt x="157786" y="919480"/>
                </a:lnTo>
                <a:lnTo>
                  <a:pt x="191628" y="951230"/>
                </a:lnTo>
                <a:lnTo>
                  <a:pt x="228035" y="979170"/>
                </a:lnTo>
                <a:lnTo>
                  <a:pt x="266816" y="1004570"/>
                </a:lnTo>
                <a:lnTo>
                  <a:pt x="307782" y="1026160"/>
                </a:lnTo>
                <a:lnTo>
                  <a:pt x="350742" y="1043939"/>
                </a:lnTo>
                <a:lnTo>
                  <a:pt x="395505" y="1057910"/>
                </a:lnTo>
                <a:lnTo>
                  <a:pt x="441883" y="1069339"/>
                </a:lnTo>
                <a:lnTo>
                  <a:pt x="489684" y="1075689"/>
                </a:lnTo>
                <a:lnTo>
                  <a:pt x="538718" y="1076960"/>
                </a:lnTo>
                <a:lnTo>
                  <a:pt x="587753" y="1075689"/>
                </a:lnTo>
                <a:lnTo>
                  <a:pt x="635553" y="1069339"/>
                </a:lnTo>
                <a:lnTo>
                  <a:pt x="681931" y="1057910"/>
                </a:lnTo>
                <a:lnTo>
                  <a:pt x="726694" y="1043939"/>
                </a:lnTo>
                <a:lnTo>
                  <a:pt x="769654" y="1026160"/>
                </a:lnTo>
                <a:lnTo>
                  <a:pt x="791342" y="1014730"/>
                </a:lnTo>
                <a:lnTo>
                  <a:pt x="538718" y="1014730"/>
                </a:lnTo>
                <a:lnTo>
                  <a:pt x="490095" y="1012189"/>
                </a:lnTo>
                <a:lnTo>
                  <a:pt x="442859" y="1005839"/>
                </a:lnTo>
                <a:lnTo>
                  <a:pt x="397253" y="993139"/>
                </a:lnTo>
                <a:lnTo>
                  <a:pt x="353518" y="977900"/>
                </a:lnTo>
                <a:lnTo>
                  <a:pt x="311896" y="957580"/>
                </a:lnTo>
                <a:lnTo>
                  <a:pt x="272626" y="933450"/>
                </a:lnTo>
                <a:lnTo>
                  <a:pt x="235951" y="906780"/>
                </a:lnTo>
                <a:lnTo>
                  <a:pt x="202113" y="875030"/>
                </a:lnTo>
                <a:lnTo>
                  <a:pt x="171352" y="842010"/>
                </a:lnTo>
                <a:lnTo>
                  <a:pt x="143909" y="805180"/>
                </a:lnTo>
                <a:lnTo>
                  <a:pt x="120026" y="765810"/>
                </a:lnTo>
                <a:lnTo>
                  <a:pt x="99945" y="723900"/>
                </a:lnTo>
                <a:lnTo>
                  <a:pt x="83906" y="680720"/>
                </a:lnTo>
                <a:lnTo>
                  <a:pt x="72151" y="635000"/>
                </a:lnTo>
                <a:lnTo>
                  <a:pt x="64920" y="588010"/>
                </a:lnTo>
                <a:lnTo>
                  <a:pt x="62457" y="538480"/>
                </a:lnTo>
                <a:lnTo>
                  <a:pt x="64920" y="490220"/>
                </a:lnTo>
                <a:lnTo>
                  <a:pt x="72150" y="443230"/>
                </a:lnTo>
                <a:lnTo>
                  <a:pt x="83905" y="397510"/>
                </a:lnTo>
                <a:lnTo>
                  <a:pt x="99944" y="353060"/>
                </a:lnTo>
                <a:lnTo>
                  <a:pt x="120026" y="312420"/>
                </a:lnTo>
                <a:lnTo>
                  <a:pt x="143908" y="273050"/>
                </a:lnTo>
                <a:lnTo>
                  <a:pt x="171351" y="236220"/>
                </a:lnTo>
                <a:lnTo>
                  <a:pt x="202112" y="201929"/>
                </a:lnTo>
                <a:lnTo>
                  <a:pt x="235950" y="171450"/>
                </a:lnTo>
                <a:lnTo>
                  <a:pt x="272625" y="143510"/>
                </a:lnTo>
                <a:lnTo>
                  <a:pt x="311894" y="120650"/>
                </a:lnTo>
                <a:lnTo>
                  <a:pt x="353517" y="100329"/>
                </a:lnTo>
                <a:lnTo>
                  <a:pt x="397252" y="83820"/>
                </a:lnTo>
                <a:lnTo>
                  <a:pt x="442858" y="72390"/>
                </a:lnTo>
                <a:lnTo>
                  <a:pt x="490094" y="64770"/>
                </a:lnTo>
                <a:lnTo>
                  <a:pt x="538718" y="62229"/>
                </a:lnTo>
                <a:lnTo>
                  <a:pt x="788933" y="62229"/>
                </a:lnTo>
                <a:lnTo>
                  <a:pt x="769655" y="52070"/>
                </a:lnTo>
                <a:lnTo>
                  <a:pt x="726695" y="34290"/>
                </a:lnTo>
                <a:lnTo>
                  <a:pt x="681931" y="19050"/>
                </a:lnTo>
                <a:lnTo>
                  <a:pt x="635554" y="8890"/>
                </a:lnTo>
                <a:lnTo>
                  <a:pt x="587753" y="2540"/>
                </a:lnTo>
                <a:lnTo>
                  <a:pt x="538718" y="0"/>
                </a:lnTo>
                <a:close/>
              </a:path>
              <a:path w="1077595" h="1076960">
                <a:moveTo>
                  <a:pt x="788933" y="62229"/>
                </a:moveTo>
                <a:lnTo>
                  <a:pt x="538718" y="62229"/>
                </a:lnTo>
                <a:lnTo>
                  <a:pt x="587342" y="64770"/>
                </a:lnTo>
                <a:lnTo>
                  <a:pt x="634578" y="72390"/>
                </a:lnTo>
                <a:lnTo>
                  <a:pt x="680184" y="83820"/>
                </a:lnTo>
                <a:lnTo>
                  <a:pt x="723919" y="100329"/>
                </a:lnTo>
                <a:lnTo>
                  <a:pt x="765542" y="120650"/>
                </a:lnTo>
                <a:lnTo>
                  <a:pt x="804811" y="143510"/>
                </a:lnTo>
                <a:lnTo>
                  <a:pt x="841485" y="171450"/>
                </a:lnTo>
                <a:lnTo>
                  <a:pt x="875324" y="201929"/>
                </a:lnTo>
                <a:lnTo>
                  <a:pt x="906085" y="236220"/>
                </a:lnTo>
                <a:lnTo>
                  <a:pt x="933528" y="273050"/>
                </a:lnTo>
                <a:lnTo>
                  <a:pt x="957410" y="312420"/>
                </a:lnTo>
                <a:lnTo>
                  <a:pt x="977491" y="353060"/>
                </a:lnTo>
                <a:lnTo>
                  <a:pt x="993530" y="397510"/>
                </a:lnTo>
                <a:lnTo>
                  <a:pt x="1005285" y="443230"/>
                </a:lnTo>
                <a:lnTo>
                  <a:pt x="1012515" y="490220"/>
                </a:lnTo>
                <a:lnTo>
                  <a:pt x="1014978" y="538480"/>
                </a:lnTo>
                <a:lnTo>
                  <a:pt x="1012515" y="588010"/>
                </a:lnTo>
                <a:lnTo>
                  <a:pt x="1005285" y="635000"/>
                </a:lnTo>
                <a:lnTo>
                  <a:pt x="993530" y="680720"/>
                </a:lnTo>
                <a:lnTo>
                  <a:pt x="977491" y="723900"/>
                </a:lnTo>
                <a:lnTo>
                  <a:pt x="957409" y="765810"/>
                </a:lnTo>
                <a:lnTo>
                  <a:pt x="933526" y="805180"/>
                </a:lnTo>
                <a:lnTo>
                  <a:pt x="906084" y="842010"/>
                </a:lnTo>
                <a:lnTo>
                  <a:pt x="875323" y="875030"/>
                </a:lnTo>
                <a:lnTo>
                  <a:pt x="841484" y="906780"/>
                </a:lnTo>
                <a:lnTo>
                  <a:pt x="804809" y="933450"/>
                </a:lnTo>
                <a:lnTo>
                  <a:pt x="765540" y="957580"/>
                </a:lnTo>
                <a:lnTo>
                  <a:pt x="723917" y="977900"/>
                </a:lnTo>
                <a:lnTo>
                  <a:pt x="680183" y="993139"/>
                </a:lnTo>
                <a:lnTo>
                  <a:pt x="634577" y="1005839"/>
                </a:lnTo>
                <a:lnTo>
                  <a:pt x="587342" y="1012189"/>
                </a:lnTo>
                <a:lnTo>
                  <a:pt x="538718" y="1014730"/>
                </a:lnTo>
                <a:lnTo>
                  <a:pt x="791342" y="1014730"/>
                </a:lnTo>
                <a:lnTo>
                  <a:pt x="849401" y="979170"/>
                </a:lnTo>
                <a:lnTo>
                  <a:pt x="885808" y="951230"/>
                </a:lnTo>
                <a:lnTo>
                  <a:pt x="919650" y="919480"/>
                </a:lnTo>
                <a:lnTo>
                  <a:pt x="950737" y="886460"/>
                </a:lnTo>
                <a:lnTo>
                  <a:pt x="978879" y="849630"/>
                </a:lnTo>
                <a:lnTo>
                  <a:pt x="1003886" y="810260"/>
                </a:lnTo>
                <a:lnTo>
                  <a:pt x="1025567" y="769620"/>
                </a:lnTo>
                <a:lnTo>
                  <a:pt x="1043733" y="726439"/>
                </a:lnTo>
                <a:lnTo>
                  <a:pt x="1058193" y="681989"/>
                </a:lnTo>
                <a:lnTo>
                  <a:pt x="1068758" y="636270"/>
                </a:lnTo>
                <a:lnTo>
                  <a:pt x="1075235" y="588010"/>
                </a:lnTo>
                <a:lnTo>
                  <a:pt x="1077437" y="538480"/>
                </a:lnTo>
                <a:lnTo>
                  <a:pt x="1075235" y="490220"/>
                </a:lnTo>
                <a:lnTo>
                  <a:pt x="1068758" y="441960"/>
                </a:lnTo>
                <a:lnTo>
                  <a:pt x="1058194" y="396239"/>
                </a:lnTo>
                <a:lnTo>
                  <a:pt x="1043733" y="350520"/>
                </a:lnTo>
                <a:lnTo>
                  <a:pt x="1025568" y="307339"/>
                </a:lnTo>
                <a:lnTo>
                  <a:pt x="1003886" y="266700"/>
                </a:lnTo>
                <a:lnTo>
                  <a:pt x="978879" y="228600"/>
                </a:lnTo>
                <a:lnTo>
                  <a:pt x="950737" y="191770"/>
                </a:lnTo>
                <a:lnTo>
                  <a:pt x="919650" y="157479"/>
                </a:lnTo>
                <a:lnTo>
                  <a:pt x="885808" y="127000"/>
                </a:lnTo>
                <a:lnTo>
                  <a:pt x="849401" y="99060"/>
                </a:lnTo>
                <a:lnTo>
                  <a:pt x="810620" y="73660"/>
                </a:lnTo>
                <a:lnTo>
                  <a:pt x="788933" y="62229"/>
                </a:lnTo>
                <a:close/>
              </a:path>
              <a:path w="1077595" h="1076960">
                <a:moveTo>
                  <a:pt x="538718" y="76200"/>
                </a:moveTo>
                <a:lnTo>
                  <a:pt x="491463" y="78740"/>
                </a:lnTo>
                <a:lnTo>
                  <a:pt x="445556" y="85090"/>
                </a:lnTo>
                <a:lnTo>
                  <a:pt x="401233" y="96520"/>
                </a:lnTo>
                <a:lnTo>
                  <a:pt x="358728" y="113029"/>
                </a:lnTo>
                <a:lnTo>
                  <a:pt x="318275" y="132079"/>
                </a:lnTo>
                <a:lnTo>
                  <a:pt x="280109" y="154940"/>
                </a:lnTo>
                <a:lnTo>
                  <a:pt x="244465" y="181610"/>
                </a:lnTo>
                <a:lnTo>
                  <a:pt x="211577" y="212090"/>
                </a:lnTo>
                <a:lnTo>
                  <a:pt x="181679" y="245110"/>
                </a:lnTo>
                <a:lnTo>
                  <a:pt x="155007" y="280670"/>
                </a:lnTo>
                <a:lnTo>
                  <a:pt x="131795" y="318770"/>
                </a:lnTo>
                <a:lnTo>
                  <a:pt x="112277" y="359410"/>
                </a:lnTo>
                <a:lnTo>
                  <a:pt x="96688" y="401320"/>
                </a:lnTo>
                <a:lnTo>
                  <a:pt x="85262" y="445770"/>
                </a:lnTo>
                <a:lnTo>
                  <a:pt x="78235" y="491489"/>
                </a:lnTo>
                <a:lnTo>
                  <a:pt x="75840" y="538480"/>
                </a:lnTo>
                <a:lnTo>
                  <a:pt x="78235" y="586739"/>
                </a:lnTo>
                <a:lnTo>
                  <a:pt x="85262" y="632460"/>
                </a:lnTo>
                <a:lnTo>
                  <a:pt x="96687" y="676910"/>
                </a:lnTo>
                <a:lnTo>
                  <a:pt x="112276" y="718820"/>
                </a:lnTo>
                <a:lnTo>
                  <a:pt x="131794" y="759460"/>
                </a:lnTo>
                <a:lnTo>
                  <a:pt x="155007" y="797560"/>
                </a:lnTo>
                <a:lnTo>
                  <a:pt x="181679" y="833120"/>
                </a:lnTo>
                <a:lnTo>
                  <a:pt x="211576" y="866139"/>
                </a:lnTo>
                <a:lnTo>
                  <a:pt x="244464" y="895350"/>
                </a:lnTo>
                <a:lnTo>
                  <a:pt x="280109" y="922020"/>
                </a:lnTo>
                <a:lnTo>
                  <a:pt x="318275" y="946150"/>
                </a:lnTo>
                <a:lnTo>
                  <a:pt x="358728" y="965200"/>
                </a:lnTo>
                <a:lnTo>
                  <a:pt x="401233" y="980439"/>
                </a:lnTo>
                <a:lnTo>
                  <a:pt x="445556" y="991870"/>
                </a:lnTo>
                <a:lnTo>
                  <a:pt x="491463" y="999489"/>
                </a:lnTo>
                <a:lnTo>
                  <a:pt x="538718" y="1002030"/>
                </a:lnTo>
                <a:lnTo>
                  <a:pt x="585972" y="999489"/>
                </a:lnTo>
                <a:lnTo>
                  <a:pt x="631876" y="991870"/>
                </a:lnTo>
                <a:lnTo>
                  <a:pt x="676195" y="980439"/>
                </a:lnTo>
                <a:lnTo>
                  <a:pt x="718695" y="965200"/>
                </a:lnTo>
                <a:lnTo>
                  <a:pt x="759141" y="946150"/>
                </a:lnTo>
                <a:lnTo>
                  <a:pt x="773200" y="937260"/>
                </a:lnTo>
                <a:lnTo>
                  <a:pt x="538718" y="937260"/>
                </a:lnTo>
                <a:lnTo>
                  <a:pt x="492239" y="934720"/>
                </a:lnTo>
                <a:lnTo>
                  <a:pt x="447334" y="927100"/>
                </a:lnTo>
                <a:lnTo>
                  <a:pt x="404303" y="914400"/>
                </a:lnTo>
                <a:lnTo>
                  <a:pt x="363444" y="896620"/>
                </a:lnTo>
                <a:lnTo>
                  <a:pt x="325056" y="875030"/>
                </a:lnTo>
                <a:lnTo>
                  <a:pt x="289440" y="849630"/>
                </a:lnTo>
                <a:lnTo>
                  <a:pt x="256893" y="820420"/>
                </a:lnTo>
                <a:lnTo>
                  <a:pt x="227715" y="788670"/>
                </a:lnTo>
                <a:lnTo>
                  <a:pt x="202206" y="753110"/>
                </a:lnTo>
                <a:lnTo>
                  <a:pt x="180664" y="713739"/>
                </a:lnTo>
                <a:lnTo>
                  <a:pt x="163388" y="673100"/>
                </a:lnTo>
                <a:lnTo>
                  <a:pt x="150677" y="629920"/>
                </a:lnTo>
                <a:lnTo>
                  <a:pt x="142832" y="585470"/>
                </a:lnTo>
                <a:lnTo>
                  <a:pt x="140150" y="538480"/>
                </a:lnTo>
                <a:lnTo>
                  <a:pt x="142832" y="492760"/>
                </a:lnTo>
                <a:lnTo>
                  <a:pt x="150677" y="447039"/>
                </a:lnTo>
                <a:lnTo>
                  <a:pt x="163388" y="403860"/>
                </a:lnTo>
                <a:lnTo>
                  <a:pt x="180664" y="363220"/>
                </a:lnTo>
                <a:lnTo>
                  <a:pt x="202206" y="325120"/>
                </a:lnTo>
                <a:lnTo>
                  <a:pt x="227715" y="289560"/>
                </a:lnTo>
                <a:lnTo>
                  <a:pt x="256893" y="256540"/>
                </a:lnTo>
                <a:lnTo>
                  <a:pt x="289440" y="227329"/>
                </a:lnTo>
                <a:lnTo>
                  <a:pt x="325056" y="201929"/>
                </a:lnTo>
                <a:lnTo>
                  <a:pt x="363444" y="180340"/>
                </a:lnTo>
                <a:lnTo>
                  <a:pt x="404303" y="163829"/>
                </a:lnTo>
                <a:lnTo>
                  <a:pt x="447334" y="151129"/>
                </a:lnTo>
                <a:lnTo>
                  <a:pt x="492239" y="143510"/>
                </a:lnTo>
                <a:lnTo>
                  <a:pt x="538718" y="139700"/>
                </a:lnTo>
                <a:lnTo>
                  <a:pt x="771861" y="139700"/>
                </a:lnTo>
                <a:lnTo>
                  <a:pt x="759141" y="132079"/>
                </a:lnTo>
                <a:lnTo>
                  <a:pt x="718695" y="113029"/>
                </a:lnTo>
                <a:lnTo>
                  <a:pt x="676195" y="96520"/>
                </a:lnTo>
                <a:lnTo>
                  <a:pt x="631876" y="85090"/>
                </a:lnTo>
                <a:lnTo>
                  <a:pt x="585972" y="78740"/>
                </a:lnTo>
                <a:lnTo>
                  <a:pt x="538718" y="76200"/>
                </a:lnTo>
                <a:close/>
              </a:path>
              <a:path w="1077595" h="1076960">
                <a:moveTo>
                  <a:pt x="771861" y="139700"/>
                </a:moveTo>
                <a:lnTo>
                  <a:pt x="538718" y="139700"/>
                </a:lnTo>
                <a:lnTo>
                  <a:pt x="585196" y="143510"/>
                </a:lnTo>
                <a:lnTo>
                  <a:pt x="630097" y="151129"/>
                </a:lnTo>
                <a:lnTo>
                  <a:pt x="673124" y="163829"/>
                </a:lnTo>
                <a:lnTo>
                  <a:pt x="713976" y="180340"/>
                </a:lnTo>
                <a:lnTo>
                  <a:pt x="752355" y="201929"/>
                </a:lnTo>
                <a:lnTo>
                  <a:pt x="787963" y="227329"/>
                </a:lnTo>
                <a:lnTo>
                  <a:pt x="820501" y="256540"/>
                </a:lnTo>
                <a:lnTo>
                  <a:pt x="849670" y="289560"/>
                </a:lnTo>
                <a:lnTo>
                  <a:pt x="875170" y="325120"/>
                </a:lnTo>
                <a:lnTo>
                  <a:pt x="896705" y="363220"/>
                </a:lnTo>
                <a:lnTo>
                  <a:pt x="913974" y="403860"/>
                </a:lnTo>
                <a:lnTo>
                  <a:pt x="926679" y="447039"/>
                </a:lnTo>
                <a:lnTo>
                  <a:pt x="934521" y="492760"/>
                </a:lnTo>
                <a:lnTo>
                  <a:pt x="937201" y="538480"/>
                </a:lnTo>
                <a:lnTo>
                  <a:pt x="934521" y="585470"/>
                </a:lnTo>
                <a:lnTo>
                  <a:pt x="926679" y="629920"/>
                </a:lnTo>
                <a:lnTo>
                  <a:pt x="913974" y="673100"/>
                </a:lnTo>
                <a:lnTo>
                  <a:pt x="896705" y="713739"/>
                </a:lnTo>
                <a:lnTo>
                  <a:pt x="875170" y="753110"/>
                </a:lnTo>
                <a:lnTo>
                  <a:pt x="849670" y="788670"/>
                </a:lnTo>
                <a:lnTo>
                  <a:pt x="820501" y="820420"/>
                </a:lnTo>
                <a:lnTo>
                  <a:pt x="787963" y="849630"/>
                </a:lnTo>
                <a:lnTo>
                  <a:pt x="752355" y="875030"/>
                </a:lnTo>
                <a:lnTo>
                  <a:pt x="713976" y="896620"/>
                </a:lnTo>
                <a:lnTo>
                  <a:pt x="673124" y="914400"/>
                </a:lnTo>
                <a:lnTo>
                  <a:pt x="630097" y="927100"/>
                </a:lnTo>
                <a:lnTo>
                  <a:pt x="585196" y="934720"/>
                </a:lnTo>
                <a:lnTo>
                  <a:pt x="538718" y="937260"/>
                </a:lnTo>
                <a:lnTo>
                  <a:pt x="773200" y="937260"/>
                </a:lnTo>
                <a:lnTo>
                  <a:pt x="832937" y="895350"/>
                </a:lnTo>
                <a:lnTo>
                  <a:pt x="865817" y="866139"/>
                </a:lnTo>
                <a:lnTo>
                  <a:pt x="895707" y="833120"/>
                </a:lnTo>
                <a:lnTo>
                  <a:pt x="922371" y="797560"/>
                </a:lnTo>
                <a:lnTo>
                  <a:pt x="945577" y="759460"/>
                </a:lnTo>
                <a:lnTo>
                  <a:pt x="965088" y="718820"/>
                </a:lnTo>
                <a:lnTo>
                  <a:pt x="980672" y="676910"/>
                </a:lnTo>
                <a:lnTo>
                  <a:pt x="992093" y="632460"/>
                </a:lnTo>
                <a:lnTo>
                  <a:pt x="999118" y="586739"/>
                </a:lnTo>
                <a:lnTo>
                  <a:pt x="1001511" y="538480"/>
                </a:lnTo>
                <a:lnTo>
                  <a:pt x="999118" y="491489"/>
                </a:lnTo>
                <a:lnTo>
                  <a:pt x="992093" y="445770"/>
                </a:lnTo>
                <a:lnTo>
                  <a:pt x="980672" y="401320"/>
                </a:lnTo>
                <a:lnTo>
                  <a:pt x="965088" y="359410"/>
                </a:lnTo>
                <a:lnTo>
                  <a:pt x="945577" y="318770"/>
                </a:lnTo>
                <a:lnTo>
                  <a:pt x="922371" y="280670"/>
                </a:lnTo>
                <a:lnTo>
                  <a:pt x="895707" y="245110"/>
                </a:lnTo>
                <a:lnTo>
                  <a:pt x="865817" y="212090"/>
                </a:lnTo>
                <a:lnTo>
                  <a:pt x="832937" y="181610"/>
                </a:lnTo>
                <a:lnTo>
                  <a:pt x="797300" y="154940"/>
                </a:lnTo>
                <a:lnTo>
                  <a:pt x="771861" y="139700"/>
                </a:lnTo>
                <a:close/>
              </a:path>
              <a:path w="1077595" h="1076960">
                <a:moveTo>
                  <a:pt x="538718" y="242570"/>
                </a:moveTo>
                <a:lnTo>
                  <a:pt x="490622" y="246379"/>
                </a:lnTo>
                <a:lnTo>
                  <a:pt x="444994" y="257810"/>
                </a:lnTo>
                <a:lnTo>
                  <a:pt x="402447" y="275589"/>
                </a:lnTo>
                <a:lnTo>
                  <a:pt x="363590" y="299720"/>
                </a:lnTo>
                <a:lnTo>
                  <a:pt x="329035" y="328930"/>
                </a:lnTo>
                <a:lnTo>
                  <a:pt x="299393" y="363220"/>
                </a:lnTo>
                <a:lnTo>
                  <a:pt x="275274" y="402589"/>
                </a:lnTo>
                <a:lnTo>
                  <a:pt x="257290" y="445770"/>
                </a:lnTo>
                <a:lnTo>
                  <a:pt x="246052" y="490220"/>
                </a:lnTo>
                <a:lnTo>
                  <a:pt x="242171" y="538480"/>
                </a:lnTo>
                <a:lnTo>
                  <a:pt x="246053" y="586739"/>
                </a:lnTo>
                <a:lnTo>
                  <a:pt x="257291" y="632460"/>
                </a:lnTo>
                <a:lnTo>
                  <a:pt x="275274" y="675639"/>
                </a:lnTo>
                <a:lnTo>
                  <a:pt x="299393" y="713739"/>
                </a:lnTo>
                <a:lnTo>
                  <a:pt x="329034" y="748030"/>
                </a:lnTo>
                <a:lnTo>
                  <a:pt x="363589" y="778510"/>
                </a:lnTo>
                <a:lnTo>
                  <a:pt x="402446" y="802639"/>
                </a:lnTo>
                <a:lnTo>
                  <a:pt x="444993" y="820420"/>
                </a:lnTo>
                <a:lnTo>
                  <a:pt x="490621" y="831850"/>
                </a:lnTo>
                <a:lnTo>
                  <a:pt x="538718" y="835660"/>
                </a:lnTo>
                <a:lnTo>
                  <a:pt x="586813" y="831850"/>
                </a:lnTo>
                <a:lnTo>
                  <a:pt x="632434" y="820420"/>
                </a:lnTo>
                <a:lnTo>
                  <a:pt x="674972" y="802639"/>
                </a:lnTo>
                <a:lnTo>
                  <a:pt x="713817" y="778510"/>
                </a:lnTo>
                <a:lnTo>
                  <a:pt x="748360" y="748030"/>
                </a:lnTo>
                <a:lnTo>
                  <a:pt x="750554" y="745489"/>
                </a:lnTo>
                <a:lnTo>
                  <a:pt x="538718" y="745489"/>
                </a:lnTo>
                <a:lnTo>
                  <a:pt x="491402" y="739139"/>
                </a:lnTo>
                <a:lnTo>
                  <a:pt x="447962" y="723900"/>
                </a:lnTo>
                <a:lnTo>
                  <a:pt x="409639" y="699770"/>
                </a:lnTo>
                <a:lnTo>
                  <a:pt x="377673" y="668020"/>
                </a:lnTo>
                <a:lnTo>
                  <a:pt x="353305" y="629920"/>
                </a:lnTo>
                <a:lnTo>
                  <a:pt x="337774" y="586739"/>
                </a:lnTo>
                <a:lnTo>
                  <a:pt x="332322" y="538480"/>
                </a:lnTo>
                <a:lnTo>
                  <a:pt x="337774" y="491489"/>
                </a:lnTo>
                <a:lnTo>
                  <a:pt x="353305" y="448310"/>
                </a:lnTo>
                <a:lnTo>
                  <a:pt x="377673" y="410210"/>
                </a:lnTo>
                <a:lnTo>
                  <a:pt x="409639" y="378460"/>
                </a:lnTo>
                <a:lnTo>
                  <a:pt x="447962" y="353060"/>
                </a:lnTo>
                <a:lnTo>
                  <a:pt x="491402" y="337820"/>
                </a:lnTo>
                <a:lnTo>
                  <a:pt x="538718" y="332739"/>
                </a:lnTo>
                <a:lnTo>
                  <a:pt x="751651" y="332739"/>
                </a:lnTo>
                <a:lnTo>
                  <a:pt x="748359" y="328930"/>
                </a:lnTo>
                <a:lnTo>
                  <a:pt x="713816" y="299720"/>
                </a:lnTo>
                <a:lnTo>
                  <a:pt x="674971" y="275589"/>
                </a:lnTo>
                <a:lnTo>
                  <a:pt x="632433" y="257810"/>
                </a:lnTo>
                <a:lnTo>
                  <a:pt x="586812" y="246379"/>
                </a:lnTo>
                <a:lnTo>
                  <a:pt x="538718" y="242570"/>
                </a:lnTo>
                <a:close/>
              </a:path>
              <a:path w="1077595" h="1076960">
                <a:moveTo>
                  <a:pt x="751651" y="332739"/>
                </a:moveTo>
                <a:lnTo>
                  <a:pt x="538718" y="332739"/>
                </a:lnTo>
                <a:lnTo>
                  <a:pt x="586029" y="337820"/>
                </a:lnTo>
                <a:lnTo>
                  <a:pt x="629457" y="353060"/>
                </a:lnTo>
                <a:lnTo>
                  <a:pt x="667764" y="378460"/>
                </a:lnTo>
                <a:lnTo>
                  <a:pt x="699712" y="410210"/>
                </a:lnTo>
                <a:lnTo>
                  <a:pt x="724064" y="448310"/>
                </a:lnTo>
                <a:lnTo>
                  <a:pt x="739583" y="491489"/>
                </a:lnTo>
                <a:lnTo>
                  <a:pt x="745031" y="538480"/>
                </a:lnTo>
                <a:lnTo>
                  <a:pt x="739583" y="586739"/>
                </a:lnTo>
                <a:lnTo>
                  <a:pt x="724064" y="629920"/>
                </a:lnTo>
                <a:lnTo>
                  <a:pt x="699712" y="668020"/>
                </a:lnTo>
                <a:lnTo>
                  <a:pt x="667764" y="699770"/>
                </a:lnTo>
                <a:lnTo>
                  <a:pt x="629457" y="723900"/>
                </a:lnTo>
                <a:lnTo>
                  <a:pt x="586029" y="739139"/>
                </a:lnTo>
                <a:lnTo>
                  <a:pt x="538718" y="745489"/>
                </a:lnTo>
                <a:lnTo>
                  <a:pt x="750554" y="745489"/>
                </a:lnTo>
                <a:lnTo>
                  <a:pt x="777989" y="713739"/>
                </a:lnTo>
                <a:lnTo>
                  <a:pt x="802096" y="675639"/>
                </a:lnTo>
                <a:lnTo>
                  <a:pt x="820071" y="632460"/>
                </a:lnTo>
                <a:lnTo>
                  <a:pt x="831302" y="586739"/>
                </a:lnTo>
                <a:lnTo>
                  <a:pt x="835182" y="538480"/>
                </a:lnTo>
                <a:lnTo>
                  <a:pt x="831302" y="490220"/>
                </a:lnTo>
                <a:lnTo>
                  <a:pt x="820070" y="445770"/>
                </a:lnTo>
                <a:lnTo>
                  <a:pt x="802096" y="402589"/>
                </a:lnTo>
                <a:lnTo>
                  <a:pt x="777989" y="363220"/>
                </a:lnTo>
                <a:lnTo>
                  <a:pt x="751651" y="332739"/>
                </a:lnTo>
                <a:close/>
              </a:path>
              <a:path w="1077595" h="1076960">
                <a:moveTo>
                  <a:pt x="538718" y="436880"/>
                </a:moveTo>
                <a:lnTo>
                  <a:pt x="500285" y="444500"/>
                </a:lnTo>
                <a:lnTo>
                  <a:pt x="466496" y="467360"/>
                </a:lnTo>
                <a:lnTo>
                  <a:pt x="444078" y="500380"/>
                </a:lnTo>
                <a:lnTo>
                  <a:pt x="436605" y="538480"/>
                </a:lnTo>
                <a:lnTo>
                  <a:pt x="444078" y="577850"/>
                </a:lnTo>
                <a:lnTo>
                  <a:pt x="466496" y="610870"/>
                </a:lnTo>
                <a:lnTo>
                  <a:pt x="500261" y="633730"/>
                </a:lnTo>
                <a:lnTo>
                  <a:pt x="538676" y="641350"/>
                </a:lnTo>
                <a:lnTo>
                  <a:pt x="577090" y="633730"/>
                </a:lnTo>
                <a:lnTo>
                  <a:pt x="610856" y="610870"/>
                </a:lnTo>
                <a:lnTo>
                  <a:pt x="633273" y="577850"/>
                </a:lnTo>
                <a:lnTo>
                  <a:pt x="640746" y="538480"/>
                </a:lnTo>
                <a:lnTo>
                  <a:pt x="633273" y="500380"/>
                </a:lnTo>
                <a:lnTo>
                  <a:pt x="610856" y="467360"/>
                </a:lnTo>
                <a:lnTo>
                  <a:pt x="577109" y="444500"/>
                </a:lnTo>
                <a:lnTo>
                  <a:pt x="538718" y="436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77389" y="2992471"/>
            <a:ext cx="652145" cy="996950"/>
          </a:xfrm>
          <a:custGeom>
            <a:avLst/>
            <a:gdLst/>
            <a:ahLst/>
            <a:cxnLst/>
            <a:rect l="l" t="t" r="r" b="b"/>
            <a:pathLst>
              <a:path w="652145" h="996950">
                <a:moveTo>
                  <a:pt x="353342" y="152666"/>
                </a:moveTo>
                <a:lnTo>
                  <a:pt x="287436" y="182834"/>
                </a:lnTo>
                <a:lnTo>
                  <a:pt x="256041" y="219531"/>
                </a:lnTo>
                <a:lnTo>
                  <a:pt x="226148" y="268400"/>
                </a:lnTo>
                <a:lnTo>
                  <a:pt x="198105" y="327765"/>
                </a:lnTo>
                <a:lnTo>
                  <a:pt x="173596" y="413617"/>
                </a:lnTo>
                <a:lnTo>
                  <a:pt x="169822" y="483538"/>
                </a:lnTo>
                <a:lnTo>
                  <a:pt x="175691" y="530583"/>
                </a:lnTo>
                <a:lnTo>
                  <a:pt x="180113" y="547808"/>
                </a:lnTo>
                <a:lnTo>
                  <a:pt x="118266" y="685363"/>
                </a:lnTo>
                <a:lnTo>
                  <a:pt x="4779" y="934537"/>
                </a:lnTo>
                <a:lnTo>
                  <a:pt x="0" y="950677"/>
                </a:lnTo>
                <a:lnTo>
                  <a:pt x="1731" y="966898"/>
                </a:lnTo>
                <a:lnTo>
                  <a:pt x="9387" y="981310"/>
                </a:lnTo>
                <a:lnTo>
                  <a:pt x="22383" y="992021"/>
                </a:lnTo>
                <a:lnTo>
                  <a:pt x="38511" y="996801"/>
                </a:lnTo>
                <a:lnTo>
                  <a:pt x="54705" y="995069"/>
                </a:lnTo>
                <a:lnTo>
                  <a:pt x="69090" y="987412"/>
                </a:lnTo>
                <a:lnTo>
                  <a:pt x="79789" y="974417"/>
                </a:lnTo>
                <a:lnTo>
                  <a:pt x="99183" y="939600"/>
                </a:lnTo>
                <a:lnTo>
                  <a:pt x="263845" y="645951"/>
                </a:lnTo>
                <a:lnTo>
                  <a:pt x="391453" y="645951"/>
                </a:lnTo>
                <a:lnTo>
                  <a:pt x="335271" y="470072"/>
                </a:lnTo>
                <a:lnTo>
                  <a:pt x="375074" y="363595"/>
                </a:lnTo>
                <a:lnTo>
                  <a:pt x="491664" y="363595"/>
                </a:lnTo>
                <a:lnTo>
                  <a:pt x="490352" y="363283"/>
                </a:lnTo>
                <a:lnTo>
                  <a:pt x="468280" y="348926"/>
                </a:lnTo>
                <a:lnTo>
                  <a:pt x="456256" y="322575"/>
                </a:lnTo>
                <a:lnTo>
                  <a:pt x="449443" y="288429"/>
                </a:lnTo>
                <a:lnTo>
                  <a:pt x="442999" y="250687"/>
                </a:lnTo>
                <a:lnTo>
                  <a:pt x="432085" y="213550"/>
                </a:lnTo>
                <a:lnTo>
                  <a:pt x="411862" y="181216"/>
                </a:lnTo>
                <a:lnTo>
                  <a:pt x="377489" y="157885"/>
                </a:lnTo>
                <a:lnTo>
                  <a:pt x="369424" y="154621"/>
                </a:lnTo>
                <a:lnTo>
                  <a:pt x="361353" y="152904"/>
                </a:lnTo>
                <a:lnTo>
                  <a:pt x="353342" y="152666"/>
                </a:lnTo>
                <a:close/>
              </a:path>
              <a:path w="652145" h="996950">
                <a:moveTo>
                  <a:pt x="391453" y="645951"/>
                </a:moveTo>
                <a:lnTo>
                  <a:pt x="263845" y="645951"/>
                </a:lnTo>
                <a:lnTo>
                  <a:pt x="293210" y="714260"/>
                </a:lnTo>
                <a:lnTo>
                  <a:pt x="293666" y="715766"/>
                </a:lnTo>
                <a:lnTo>
                  <a:pt x="401323" y="966628"/>
                </a:lnTo>
                <a:lnTo>
                  <a:pt x="442708" y="993992"/>
                </a:lnTo>
                <a:lnTo>
                  <a:pt x="460131" y="990462"/>
                </a:lnTo>
                <a:lnTo>
                  <a:pt x="473408" y="981468"/>
                </a:lnTo>
                <a:lnTo>
                  <a:pt x="482147" y="968580"/>
                </a:lnTo>
                <a:lnTo>
                  <a:pt x="485993" y="953353"/>
                </a:lnTo>
                <a:lnTo>
                  <a:pt x="484589" y="937341"/>
                </a:lnTo>
                <a:lnTo>
                  <a:pt x="483742" y="934516"/>
                </a:lnTo>
                <a:lnTo>
                  <a:pt x="483421" y="933602"/>
                </a:lnTo>
                <a:lnTo>
                  <a:pt x="443540" y="808898"/>
                </a:lnTo>
                <a:lnTo>
                  <a:pt x="403738" y="683806"/>
                </a:lnTo>
                <a:lnTo>
                  <a:pt x="403620" y="683529"/>
                </a:lnTo>
                <a:lnTo>
                  <a:pt x="403400" y="683223"/>
                </a:lnTo>
                <a:lnTo>
                  <a:pt x="403271" y="682948"/>
                </a:lnTo>
                <a:lnTo>
                  <a:pt x="391453" y="645951"/>
                </a:lnTo>
                <a:close/>
              </a:path>
              <a:path w="652145" h="996950">
                <a:moveTo>
                  <a:pt x="491664" y="363595"/>
                </a:moveTo>
                <a:lnTo>
                  <a:pt x="375074" y="363595"/>
                </a:lnTo>
                <a:lnTo>
                  <a:pt x="409813" y="434164"/>
                </a:lnTo>
                <a:lnTo>
                  <a:pt x="597375" y="458077"/>
                </a:lnTo>
                <a:lnTo>
                  <a:pt x="543241" y="983218"/>
                </a:lnTo>
                <a:lnTo>
                  <a:pt x="569490" y="983218"/>
                </a:lnTo>
                <a:lnTo>
                  <a:pt x="643090" y="389533"/>
                </a:lnTo>
                <a:lnTo>
                  <a:pt x="604463" y="389533"/>
                </a:lnTo>
                <a:lnTo>
                  <a:pt x="525057" y="371550"/>
                </a:lnTo>
                <a:lnTo>
                  <a:pt x="491664" y="363595"/>
                </a:lnTo>
                <a:close/>
              </a:path>
              <a:path w="652145" h="996950">
                <a:moveTo>
                  <a:pt x="174587" y="81645"/>
                </a:moveTo>
                <a:lnTo>
                  <a:pt x="132919" y="96094"/>
                </a:lnTo>
                <a:lnTo>
                  <a:pt x="112503" y="129376"/>
                </a:lnTo>
                <a:lnTo>
                  <a:pt x="67949" y="320677"/>
                </a:lnTo>
                <a:lnTo>
                  <a:pt x="48996" y="325172"/>
                </a:lnTo>
                <a:lnTo>
                  <a:pt x="31922" y="334495"/>
                </a:lnTo>
                <a:lnTo>
                  <a:pt x="17769" y="348204"/>
                </a:lnTo>
                <a:lnTo>
                  <a:pt x="7583" y="365853"/>
                </a:lnTo>
                <a:lnTo>
                  <a:pt x="2306" y="394222"/>
                </a:lnTo>
                <a:lnTo>
                  <a:pt x="8129" y="421463"/>
                </a:lnTo>
                <a:lnTo>
                  <a:pt x="23746" y="444539"/>
                </a:lnTo>
                <a:lnTo>
                  <a:pt x="47854" y="460414"/>
                </a:lnTo>
                <a:lnTo>
                  <a:pt x="76220" y="465703"/>
                </a:lnTo>
                <a:lnTo>
                  <a:pt x="103461" y="459907"/>
                </a:lnTo>
                <a:lnTo>
                  <a:pt x="126538" y="444317"/>
                </a:lnTo>
                <a:lnTo>
                  <a:pt x="142413" y="420222"/>
                </a:lnTo>
                <a:lnTo>
                  <a:pt x="268441" y="113408"/>
                </a:lnTo>
                <a:lnTo>
                  <a:pt x="194445" y="85601"/>
                </a:lnTo>
                <a:lnTo>
                  <a:pt x="187853" y="83528"/>
                </a:lnTo>
                <a:lnTo>
                  <a:pt x="181213" y="82218"/>
                </a:lnTo>
                <a:lnTo>
                  <a:pt x="174587" y="81645"/>
                </a:lnTo>
                <a:close/>
              </a:path>
              <a:path w="652145" h="996950">
                <a:moveTo>
                  <a:pt x="651665" y="320366"/>
                </a:moveTo>
                <a:lnTo>
                  <a:pt x="611551" y="320366"/>
                </a:lnTo>
                <a:lnTo>
                  <a:pt x="604463" y="389533"/>
                </a:lnTo>
                <a:lnTo>
                  <a:pt x="643090" y="389533"/>
                </a:lnTo>
                <a:lnTo>
                  <a:pt x="651665" y="320366"/>
                </a:lnTo>
                <a:close/>
              </a:path>
              <a:path w="652145" h="996950">
                <a:moveTo>
                  <a:pt x="421186" y="0"/>
                </a:moveTo>
                <a:lnTo>
                  <a:pt x="378697" y="12696"/>
                </a:lnTo>
                <a:lnTo>
                  <a:pt x="349620" y="48145"/>
                </a:lnTo>
                <a:lnTo>
                  <a:pt x="343965" y="77228"/>
                </a:lnTo>
                <a:lnTo>
                  <a:pt x="349620" y="106311"/>
                </a:lnTo>
                <a:lnTo>
                  <a:pt x="366583" y="131869"/>
                </a:lnTo>
                <a:lnTo>
                  <a:pt x="392128" y="148833"/>
                </a:lnTo>
                <a:lnTo>
                  <a:pt x="421185" y="154488"/>
                </a:lnTo>
                <a:lnTo>
                  <a:pt x="450242" y="148833"/>
                </a:lnTo>
                <a:lnTo>
                  <a:pt x="475787" y="131869"/>
                </a:lnTo>
                <a:lnTo>
                  <a:pt x="492751" y="106311"/>
                </a:lnTo>
                <a:lnTo>
                  <a:pt x="498406" y="77228"/>
                </a:lnTo>
                <a:lnTo>
                  <a:pt x="492751" y="48145"/>
                </a:lnTo>
                <a:lnTo>
                  <a:pt x="463673" y="12696"/>
                </a:lnTo>
                <a:lnTo>
                  <a:pt x="421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15826" y="3087321"/>
            <a:ext cx="770255" cy="930910"/>
          </a:xfrm>
          <a:custGeom>
            <a:avLst/>
            <a:gdLst/>
            <a:ahLst/>
            <a:cxnLst/>
            <a:rect l="l" t="t" r="r" b="b"/>
            <a:pathLst>
              <a:path w="770254" h="930910">
                <a:moveTo>
                  <a:pt x="622715" y="878090"/>
                </a:moveTo>
                <a:lnTo>
                  <a:pt x="147052" y="878090"/>
                </a:lnTo>
                <a:lnTo>
                  <a:pt x="147052" y="930360"/>
                </a:lnTo>
                <a:lnTo>
                  <a:pt x="622715" y="930360"/>
                </a:lnTo>
                <a:lnTo>
                  <a:pt x="622715" y="878090"/>
                </a:lnTo>
                <a:close/>
              </a:path>
              <a:path w="770254" h="930910">
                <a:moveTo>
                  <a:pt x="564404" y="806603"/>
                </a:moveTo>
                <a:lnTo>
                  <a:pt x="205291" y="806603"/>
                </a:lnTo>
                <a:lnTo>
                  <a:pt x="147781" y="878090"/>
                </a:lnTo>
                <a:lnTo>
                  <a:pt x="621987" y="878090"/>
                </a:lnTo>
                <a:lnTo>
                  <a:pt x="564404" y="806603"/>
                </a:lnTo>
                <a:close/>
              </a:path>
              <a:path w="770254" h="930910">
                <a:moveTo>
                  <a:pt x="511407" y="635745"/>
                </a:moveTo>
                <a:lnTo>
                  <a:pt x="258361" y="635745"/>
                </a:lnTo>
                <a:lnTo>
                  <a:pt x="258361" y="806603"/>
                </a:lnTo>
                <a:lnTo>
                  <a:pt x="511407" y="806603"/>
                </a:lnTo>
                <a:lnTo>
                  <a:pt x="511407" y="635745"/>
                </a:lnTo>
                <a:close/>
              </a:path>
              <a:path w="770254" h="930910">
                <a:moveTo>
                  <a:pt x="532809" y="424558"/>
                </a:moveTo>
                <a:lnTo>
                  <a:pt x="236957" y="424558"/>
                </a:lnTo>
                <a:lnTo>
                  <a:pt x="257447" y="456759"/>
                </a:lnTo>
                <a:lnTo>
                  <a:pt x="280844" y="484219"/>
                </a:lnTo>
                <a:lnTo>
                  <a:pt x="307341" y="505999"/>
                </a:lnTo>
                <a:lnTo>
                  <a:pt x="337129" y="521162"/>
                </a:lnTo>
                <a:lnTo>
                  <a:pt x="337129" y="635745"/>
                </a:lnTo>
                <a:lnTo>
                  <a:pt x="432639" y="635745"/>
                </a:lnTo>
                <a:lnTo>
                  <a:pt x="432639" y="521162"/>
                </a:lnTo>
                <a:lnTo>
                  <a:pt x="462429" y="505999"/>
                </a:lnTo>
                <a:lnTo>
                  <a:pt x="488927" y="484218"/>
                </a:lnTo>
                <a:lnTo>
                  <a:pt x="512323" y="456758"/>
                </a:lnTo>
                <a:lnTo>
                  <a:pt x="532809" y="424558"/>
                </a:lnTo>
                <a:close/>
              </a:path>
              <a:path w="770254" h="930910">
                <a:moveTo>
                  <a:pt x="110562" y="57272"/>
                </a:moveTo>
                <a:lnTo>
                  <a:pt x="70027" y="62383"/>
                </a:lnTo>
                <a:lnTo>
                  <a:pt x="34606" y="82981"/>
                </a:lnTo>
                <a:lnTo>
                  <a:pt x="9522" y="118284"/>
                </a:lnTo>
                <a:lnTo>
                  <a:pt x="0" y="167507"/>
                </a:lnTo>
                <a:lnTo>
                  <a:pt x="7270" y="210834"/>
                </a:lnTo>
                <a:lnTo>
                  <a:pt x="26925" y="249313"/>
                </a:lnTo>
                <a:lnTo>
                  <a:pt x="55732" y="283778"/>
                </a:lnTo>
                <a:lnTo>
                  <a:pt x="90459" y="315061"/>
                </a:lnTo>
                <a:lnTo>
                  <a:pt x="127874" y="343995"/>
                </a:lnTo>
                <a:lnTo>
                  <a:pt x="164743" y="371415"/>
                </a:lnTo>
                <a:lnTo>
                  <a:pt x="199568" y="412164"/>
                </a:lnTo>
                <a:lnTo>
                  <a:pt x="206923" y="449277"/>
                </a:lnTo>
                <a:lnTo>
                  <a:pt x="200960" y="476288"/>
                </a:lnTo>
                <a:lnTo>
                  <a:pt x="195827" y="486728"/>
                </a:lnTo>
                <a:lnTo>
                  <a:pt x="219195" y="502015"/>
                </a:lnTo>
                <a:lnTo>
                  <a:pt x="222175" y="497492"/>
                </a:lnTo>
                <a:lnTo>
                  <a:pt x="228732" y="485051"/>
                </a:lnTo>
                <a:lnTo>
                  <a:pt x="235288" y="466387"/>
                </a:lnTo>
                <a:lnTo>
                  <a:pt x="238268" y="443194"/>
                </a:lnTo>
                <a:lnTo>
                  <a:pt x="238268" y="436660"/>
                </a:lnTo>
                <a:lnTo>
                  <a:pt x="237827" y="430484"/>
                </a:lnTo>
                <a:lnTo>
                  <a:pt x="236957" y="424558"/>
                </a:lnTo>
                <a:lnTo>
                  <a:pt x="567743" y="424558"/>
                </a:lnTo>
                <a:lnTo>
                  <a:pt x="570200" y="412164"/>
                </a:lnTo>
                <a:lnTo>
                  <a:pt x="605025" y="371415"/>
                </a:lnTo>
                <a:lnTo>
                  <a:pt x="612853" y="365592"/>
                </a:lnTo>
                <a:lnTo>
                  <a:pt x="209731" y="365592"/>
                </a:lnTo>
                <a:lnTo>
                  <a:pt x="189616" y="344485"/>
                </a:lnTo>
                <a:lnTo>
                  <a:pt x="165632" y="323903"/>
                </a:lnTo>
                <a:lnTo>
                  <a:pt x="138637" y="302655"/>
                </a:lnTo>
                <a:lnTo>
                  <a:pt x="109489" y="279544"/>
                </a:lnTo>
                <a:lnTo>
                  <a:pt x="69615" y="237897"/>
                </a:lnTo>
                <a:lnTo>
                  <a:pt x="49206" y="197528"/>
                </a:lnTo>
                <a:lnTo>
                  <a:pt x="45105" y="161245"/>
                </a:lnTo>
                <a:lnTo>
                  <a:pt x="54155" y="131854"/>
                </a:lnTo>
                <a:lnTo>
                  <a:pt x="73198" y="112162"/>
                </a:lnTo>
                <a:lnTo>
                  <a:pt x="99079" y="104974"/>
                </a:lnTo>
                <a:lnTo>
                  <a:pt x="750729" y="104974"/>
                </a:lnTo>
                <a:lnTo>
                  <a:pt x="735112" y="82980"/>
                </a:lnTo>
                <a:lnTo>
                  <a:pt x="710106" y="68430"/>
                </a:lnTo>
                <a:lnTo>
                  <a:pt x="150983" y="68430"/>
                </a:lnTo>
                <a:lnTo>
                  <a:pt x="110562" y="57272"/>
                </a:lnTo>
                <a:close/>
              </a:path>
              <a:path w="770254" h="930910">
                <a:moveTo>
                  <a:pt x="567743" y="424558"/>
                </a:moveTo>
                <a:lnTo>
                  <a:pt x="532809" y="424558"/>
                </a:lnTo>
                <a:lnTo>
                  <a:pt x="531940" y="430486"/>
                </a:lnTo>
                <a:lnTo>
                  <a:pt x="531500" y="436660"/>
                </a:lnTo>
                <a:lnTo>
                  <a:pt x="531500" y="443194"/>
                </a:lnTo>
                <a:lnTo>
                  <a:pt x="534468" y="466388"/>
                </a:lnTo>
                <a:lnTo>
                  <a:pt x="541000" y="485052"/>
                </a:lnTo>
                <a:lnTo>
                  <a:pt x="547531" y="497492"/>
                </a:lnTo>
                <a:lnTo>
                  <a:pt x="550500" y="502015"/>
                </a:lnTo>
                <a:lnTo>
                  <a:pt x="573940" y="486728"/>
                </a:lnTo>
                <a:lnTo>
                  <a:pt x="568808" y="476288"/>
                </a:lnTo>
                <a:lnTo>
                  <a:pt x="562844" y="449277"/>
                </a:lnTo>
                <a:lnTo>
                  <a:pt x="567743" y="424558"/>
                </a:lnTo>
                <a:close/>
              </a:path>
              <a:path w="770254" h="930910">
                <a:moveTo>
                  <a:pt x="670689" y="104974"/>
                </a:moveTo>
                <a:lnTo>
                  <a:pt x="99079" y="104974"/>
                </a:lnTo>
                <a:lnTo>
                  <a:pt x="124396" y="110075"/>
                </a:lnTo>
                <a:lnTo>
                  <a:pt x="142143" y="122926"/>
                </a:lnTo>
                <a:lnTo>
                  <a:pt x="153664" y="139851"/>
                </a:lnTo>
                <a:lnTo>
                  <a:pt x="160301" y="157171"/>
                </a:lnTo>
                <a:lnTo>
                  <a:pt x="168203" y="208113"/>
                </a:lnTo>
                <a:lnTo>
                  <a:pt x="178813" y="261118"/>
                </a:lnTo>
                <a:lnTo>
                  <a:pt x="192525" y="314255"/>
                </a:lnTo>
                <a:lnTo>
                  <a:pt x="209731" y="365592"/>
                </a:lnTo>
                <a:lnTo>
                  <a:pt x="560036" y="365592"/>
                </a:lnTo>
                <a:lnTo>
                  <a:pt x="577232" y="314254"/>
                </a:lnTo>
                <a:lnTo>
                  <a:pt x="590919" y="261118"/>
                </a:lnTo>
                <a:lnTo>
                  <a:pt x="601504" y="208113"/>
                </a:lnTo>
                <a:lnTo>
                  <a:pt x="609394" y="157171"/>
                </a:lnTo>
                <a:lnTo>
                  <a:pt x="616040" y="139851"/>
                </a:lnTo>
                <a:lnTo>
                  <a:pt x="627587" y="122926"/>
                </a:lnTo>
                <a:lnTo>
                  <a:pt x="645360" y="110075"/>
                </a:lnTo>
                <a:lnTo>
                  <a:pt x="670689" y="104974"/>
                </a:lnTo>
                <a:close/>
              </a:path>
              <a:path w="770254" h="930910">
                <a:moveTo>
                  <a:pt x="750729" y="104974"/>
                </a:moveTo>
                <a:lnTo>
                  <a:pt x="670689" y="104974"/>
                </a:lnTo>
                <a:lnTo>
                  <a:pt x="696569" y="112162"/>
                </a:lnTo>
                <a:lnTo>
                  <a:pt x="715613" y="131854"/>
                </a:lnTo>
                <a:lnTo>
                  <a:pt x="724663" y="161245"/>
                </a:lnTo>
                <a:lnTo>
                  <a:pt x="720562" y="197528"/>
                </a:lnTo>
                <a:lnTo>
                  <a:pt x="700153" y="237897"/>
                </a:lnTo>
                <a:lnTo>
                  <a:pt x="660279" y="279544"/>
                </a:lnTo>
                <a:lnTo>
                  <a:pt x="631132" y="302655"/>
                </a:lnTo>
                <a:lnTo>
                  <a:pt x="604137" y="323904"/>
                </a:lnTo>
                <a:lnTo>
                  <a:pt x="580152" y="344486"/>
                </a:lnTo>
                <a:lnTo>
                  <a:pt x="560036" y="365592"/>
                </a:lnTo>
                <a:lnTo>
                  <a:pt x="612853" y="365592"/>
                </a:lnTo>
                <a:lnTo>
                  <a:pt x="679289" y="315061"/>
                </a:lnTo>
                <a:lnTo>
                  <a:pt x="713999" y="283778"/>
                </a:lnTo>
                <a:lnTo>
                  <a:pt x="742788" y="249313"/>
                </a:lnTo>
                <a:lnTo>
                  <a:pt x="762430" y="210834"/>
                </a:lnTo>
                <a:lnTo>
                  <a:pt x="769694" y="167507"/>
                </a:lnTo>
                <a:lnTo>
                  <a:pt x="760179" y="118283"/>
                </a:lnTo>
                <a:lnTo>
                  <a:pt x="750729" y="104974"/>
                </a:lnTo>
                <a:close/>
              </a:path>
              <a:path w="770254" h="930910">
                <a:moveTo>
                  <a:pt x="622206" y="0"/>
                </a:moveTo>
                <a:lnTo>
                  <a:pt x="147488" y="0"/>
                </a:lnTo>
                <a:lnTo>
                  <a:pt x="147592" y="4842"/>
                </a:lnTo>
                <a:lnTo>
                  <a:pt x="148055" y="18616"/>
                </a:lnTo>
                <a:lnTo>
                  <a:pt x="149109" y="40189"/>
                </a:lnTo>
                <a:lnTo>
                  <a:pt x="150983" y="68430"/>
                </a:lnTo>
                <a:lnTo>
                  <a:pt x="618784" y="68430"/>
                </a:lnTo>
                <a:lnTo>
                  <a:pt x="620649" y="40189"/>
                </a:lnTo>
                <a:lnTo>
                  <a:pt x="621677" y="18616"/>
                </a:lnTo>
                <a:lnTo>
                  <a:pt x="622114" y="4842"/>
                </a:lnTo>
                <a:lnTo>
                  <a:pt x="622206" y="0"/>
                </a:lnTo>
                <a:close/>
              </a:path>
              <a:path w="770254" h="930910">
                <a:moveTo>
                  <a:pt x="659199" y="57272"/>
                </a:moveTo>
                <a:lnTo>
                  <a:pt x="618784" y="68430"/>
                </a:lnTo>
                <a:lnTo>
                  <a:pt x="710106" y="68430"/>
                </a:lnTo>
                <a:lnTo>
                  <a:pt x="699709" y="62383"/>
                </a:lnTo>
                <a:lnTo>
                  <a:pt x="659199" y="572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334445" y="4815656"/>
            <a:ext cx="7463593" cy="9348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183765" algn="l"/>
                <a:tab pos="4291965" algn="l"/>
                <a:tab pos="6489065" algn="l"/>
              </a:tabLst>
            </a:pPr>
            <a:r>
              <a:rPr lang="en-US" sz="60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~$15 - $70 </a:t>
            </a:r>
            <a:r>
              <a:rPr lang="en-US" sz="40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per activity</a:t>
            </a:r>
            <a:endParaRPr sz="40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353895" y="6244443"/>
            <a:ext cx="2704504" cy="1367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7492999"/>
            <a:ext cx="10058400" cy="165100"/>
          </a:xfrm>
          <a:custGeom>
            <a:avLst/>
            <a:gdLst/>
            <a:ahLst/>
            <a:cxnLst/>
            <a:rect l="l" t="t" r="r" b="b"/>
            <a:pathLst>
              <a:path w="10058400" h="165100">
                <a:moveTo>
                  <a:pt x="0" y="165100"/>
                </a:moveTo>
                <a:lnTo>
                  <a:pt x="10058400" y="165100"/>
                </a:lnTo>
                <a:lnTo>
                  <a:pt x="10058400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7800" y="187403"/>
            <a:ext cx="0" cy="434975"/>
          </a:xfrm>
          <a:custGeom>
            <a:avLst/>
            <a:gdLst/>
            <a:ahLst/>
            <a:cxnLst/>
            <a:rect l="l" t="t" r="r" b="b"/>
            <a:pathLst>
              <a:path h="434975">
                <a:moveTo>
                  <a:pt x="0" y="434638"/>
                </a:moveTo>
                <a:lnTo>
                  <a:pt x="0" y="0"/>
                </a:lnTo>
              </a:path>
            </a:pathLst>
          </a:custGeom>
          <a:ln w="73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6600" y="928687"/>
            <a:ext cx="6038215" cy="968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30" dirty="0"/>
              <a:t>High</a:t>
            </a:r>
            <a:r>
              <a:rPr spc="-50" dirty="0"/>
              <a:t> </a:t>
            </a:r>
            <a:r>
              <a:rPr spc="130" dirty="0"/>
              <a:t>Adventures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267692"/>
            <a:ext cx="13785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BSA </a:t>
            </a:r>
            <a:r>
              <a:rPr sz="1400" spc="105" dirty="0">
                <a:solidFill>
                  <a:srgbClr val="FFFFFF"/>
                </a:solidFill>
                <a:latin typeface="Verdana"/>
                <a:cs typeface="Verdana"/>
              </a:rPr>
              <a:t>TROOP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23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1719" y="128467"/>
            <a:ext cx="592761" cy="493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53895" y="6244443"/>
            <a:ext cx="2704504" cy="1367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492999"/>
            <a:ext cx="10058400" cy="165100"/>
          </a:xfrm>
          <a:custGeom>
            <a:avLst/>
            <a:gdLst/>
            <a:ahLst/>
            <a:cxnLst/>
            <a:rect l="l" t="t" r="r" b="b"/>
            <a:pathLst>
              <a:path w="10058400" h="165100">
                <a:moveTo>
                  <a:pt x="0" y="165100"/>
                </a:moveTo>
                <a:lnTo>
                  <a:pt x="10058400" y="165100"/>
                </a:lnTo>
                <a:lnTo>
                  <a:pt x="10058400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19200" y="2319782"/>
            <a:ext cx="3018680" cy="1392048"/>
          </a:xfrm>
          <a:prstGeom prst="rect">
            <a:avLst/>
          </a:prstGeom>
          <a:solidFill>
            <a:srgbClr val="004D80"/>
          </a:solidFill>
        </p:spPr>
        <p:txBody>
          <a:bodyPr vert="horz" wrap="square" lIns="0" tIns="143510" rIns="0" bIns="0" rtlCol="0">
            <a:spAutoFit/>
          </a:bodyPr>
          <a:lstStyle/>
          <a:p>
            <a:pPr marL="462915" marR="443865" indent="38100" algn="ctr">
              <a:lnSpc>
                <a:spcPct val="102899"/>
              </a:lnSpc>
              <a:spcBef>
                <a:spcPts val="1130"/>
              </a:spcBef>
            </a:pPr>
            <a:r>
              <a:rPr lang="en-US" sz="2800" b="1" spc="5" dirty="0">
                <a:solidFill>
                  <a:srgbClr val="FFFFFF"/>
                </a:solidFill>
                <a:latin typeface="Arial"/>
                <a:cs typeface="Arial"/>
              </a:rPr>
              <a:t>Sea Base</a:t>
            </a:r>
          </a:p>
          <a:p>
            <a:pPr marL="462915" marR="443865" indent="38100" algn="ctr">
              <a:lnSpc>
                <a:spcPct val="102899"/>
              </a:lnSpc>
              <a:spcBef>
                <a:spcPts val="1130"/>
              </a:spcBef>
            </a:pPr>
            <a:r>
              <a:rPr lang="en-US" sz="1700" b="1" spc="5" dirty="0">
                <a:solidFill>
                  <a:srgbClr val="FFFFFF"/>
                </a:solidFill>
                <a:latin typeface="Arial"/>
                <a:cs typeface="Arial"/>
              </a:rPr>
              <a:t>May - June 2025</a:t>
            </a:r>
          </a:p>
          <a:p>
            <a:pPr marL="462915" marR="443865" indent="38100" algn="ctr">
              <a:lnSpc>
                <a:spcPct val="102899"/>
              </a:lnSpc>
              <a:spcBef>
                <a:spcPts val="1130"/>
              </a:spcBef>
            </a:pPr>
            <a:endParaRPr sz="17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7800" y="187403"/>
            <a:ext cx="0" cy="434975"/>
          </a:xfrm>
          <a:custGeom>
            <a:avLst/>
            <a:gdLst/>
            <a:ahLst/>
            <a:cxnLst/>
            <a:rect l="l" t="t" r="r" b="b"/>
            <a:pathLst>
              <a:path h="434975">
                <a:moveTo>
                  <a:pt x="0" y="434638"/>
                </a:moveTo>
                <a:lnTo>
                  <a:pt x="0" y="0"/>
                </a:lnTo>
              </a:path>
            </a:pathLst>
          </a:custGeom>
          <a:ln w="73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7B2F9E0E-646A-4998-9B23-B32C314A5782}"/>
              </a:ext>
            </a:extLst>
          </p:cNvPr>
          <p:cNvSpPr txBox="1"/>
          <p:nvPr/>
        </p:nvSpPr>
        <p:spPr>
          <a:xfrm>
            <a:off x="5410200" y="2319932"/>
            <a:ext cx="3018680" cy="1425390"/>
          </a:xfrm>
          <a:prstGeom prst="rect">
            <a:avLst/>
          </a:prstGeom>
          <a:solidFill>
            <a:srgbClr val="004D80"/>
          </a:solidFill>
        </p:spPr>
        <p:txBody>
          <a:bodyPr vert="horz" wrap="square" lIns="0" tIns="143510" rIns="0" bIns="0" rtlCol="0">
            <a:spAutoFit/>
          </a:bodyPr>
          <a:lstStyle/>
          <a:p>
            <a:pPr marL="462915" marR="443865" indent="38100" algn="ctr">
              <a:lnSpc>
                <a:spcPct val="102899"/>
              </a:lnSpc>
              <a:spcBef>
                <a:spcPts val="1130"/>
              </a:spcBef>
            </a:pPr>
            <a:r>
              <a:rPr lang="en-US" sz="2800" b="1" spc="5" dirty="0">
                <a:solidFill>
                  <a:srgbClr val="FFFFFF"/>
                </a:solidFill>
                <a:latin typeface="Arial"/>
                <a:cs typeface="Arial"/>
              </a:rPr>
              <a:t>Washington DC</a:t>
            </a:r>
          </a:p>
          <a:p>
            <a:pPr marL="462915" marR="443865" indent="38100" algn="ctr">
              <a:lnSpc>
                <a:spcPct val="102899"/>
              </a:lnSpc>
              <a:spcBef>
                <a:spcPts val="1130"/>
              </a:spcBef>
            </a:pPr>
            <a:r>
              <a:rPr lang="en-US" sz="1700" b="1" spc="5" dirty="0">
                <a:solidFill>
                  <a:srgbClr val="FFFFFF"/>
                </a:solidFill>
                <a:latin typeface="Arial"/>
                <a:cs typeface="Arial"/>
              </a:rPr>
              <a:t>June 2024</a:t>
            </a:r>
            <a:endParaRPr sz="1700" dirty="0">
              <a:latin typeface="Arial"/>
              <a:cs typeface="Arial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35A6FD71-F119-49EE-9FC6-C3B8B3C00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59507"/>
            <a:ext cx="2485280" cy="248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9">
            <a:extLst>
              <a:ext uri="{FF2B5EF4-FFF2-40B4-BE49-F238E27FC236}">
                <a16:creationId xmlns:a16="http://schemas.microsoft.com/office/drawing/2014/main" id="{65B8D443-46C9-4D64-B02B-2821B9D4BAF5}"/>
              </a:ext>
            </a:extLst>
          </p:cNvPr>
          <p:cNvSpPr txBox="1"/>
          <p:nvPr/>
        </p:nvSpPr>
        <p:spPr>
          <a:xfrm>
            <a:off x="2474912" y="6771193"/>
            <a:ext cx="5101590" cy="675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00" algn="ctr">
              <a:lnSpc>
                <a:spcPct val="143400"/>
              </a:lnSpc>
              <a:spcBef>
                <a:spcPts val="100"/>
              </a:spcBef>
            </a:pPr>
            <a:r>
              <a:rPr lang="en-US" sz="1600" spc="20" dirty="0">
                <a:latin typeface="Arial"/>
                <a:cs typeface="Arial"/>
              </a:rPr>
              <a:t>Leaders are putting together the plan and the budget and details will come out later in the year.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7" name="Picture 4" descr="Top Attractions to Experience in Washington, D.C. | Visiting washington ...">
            <a:extLst>
              <a:ext uri="{FF2B5EF4-FFF2-40B4-BE49-F238E27FC236}">
                <a16:creationId xmlns:a16="http://schemas.microsoft.com/office/drawing/2014/main" id="{A395625E-45A9-A889-9B86-FAAF7AB9F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41" y="4047995"/>
            <a:ext cx="3581397" cy="238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0800" y="928687"/>
            <a:ext cx="7419340" cy="968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14" dirty="0"/>
              <a:t>Summer </a:t>
            </a:r>
            <a:r>
              <a:rPr spc="165" dirty="0"/>
              <a:t>Camp</a:t>
            </a:r>
            <a:r>
              <a:rPr spc="-150" dirty="0"/>
              <a:t> </a:t>
            </a:r>
            <a:r>
              <a:rPr spc="15" dirty="0"/>
              <a:t>20</a:t>
            </a:r>
            <a:r>
              <a:rPr lang="en-US" spc="15" dirty="0"/>
              <a:t>25</a:t>
            </a:r>
            <a:endParaRPr spc="15" dirty="0"/>
          </a:p>
        </p:txBody>
      </p:sp>
      <p:sp>
        <p:nvSpPr>
          <p:cNvPr id="3" name="object 3"/>
          <p:cNvSpPr txBox="1"/>
          <p:nvPr/>
        </p:nvSpPr>
        <p:spPr>
          <a:xfrm>
            <a:off x="901700" y="267692"/>
            <a:ext cx="13785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BSA </a:t>
            </a:r>
            <a:r>
              <a:rPr sz="1400" spc="105" dirty="0">
                <a:solidFill>
                  <a:srgbClr val="FFFFFF"/>
                </a:solidFill>
                <a:latin typeface="Verdana"/>
                <a:cs typeface="Verdana"/>
              </a:rPr>
              <a:t>TROOP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23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1719" y="128467"/>
            <a:ext cx="592761" cy="493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53895" y="6244443"/>
            <a:ext cx="2704504" cy="1367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492999"/>
            <a:ext cx="10058400" cy="165100"/>
          </a:xfrm>
          <a:custGeom>
            <a:avLst/>
            <a:gdLst/>
            <a:ahLst/>
            <a:cxnLst/>
            <a:rect l="l" t="t" r="r" b="b"/>
            <a:pathLst>
              <a:path w="10058400" h="165100">
                <a:moveTo>
                  <a:pt x="0" y="165100"/>
                </a:moveTo>
                <a:lnTo>
                  <a:pt x="10058400" y="165100"/>
                </a:lnTo>
                <a:lnTo>
                  <a:pt x="10058400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51460" y="6588219"/>
            <a:ext cx="5101590" cy="675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00" algn="ctr">
              <a:lnSpc>
                <a:spcPct val="143400"/>
              </a:lnSpc>
              <a:spcBef>
                <a:spcPts val="100"/>
              </a:spcBef>
            </a:pPr>
            <a:r>
              <a:rPr lang="en-US" sz="1600" spc="20" dirty="0">
                <a:latin typeface="Arial"/>
                <a:cs typeface="Arial"/>
              </a:rPr>
              <a:t>Leaders are putting together the plan and the budget and details will come out later in the year.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7800" y="187403"/>
            <a:ext cx="0" cy="434975"/>
          </a:xfrm>
          <a:custGeom>
            <a:avLst/>
            <a:gdLst/>
            <a:ahLst/>
            <a:cxnLst/>
            <a:rect l="l" t="t" r="r" b="b"/>
            <a:pathLst>
              <a:path h="434975">
                <a:moveTo>
                  <a:pt x="0" y="434638"/>
                </a:moveTo>
                <a:lnTo>
                  <a:pt x="0" y="0"/>
                </a:lnTo>
              </a:path>
            </a:pathLst>
          </a:custGeom>
          <a:ln w="73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82102A-71C7-600F-B550-6C01B9329E03}"/>
              </a:ext>
            </a:extLst>
          </p:cNvPr>
          <p:cNvSpPr txBox="1"/>
          <p:nvPr/>
        </p:nvSpPr>
        <p:spPr>
          <a:xfrm>
            <a:off x="1543878" y="2109579"/>
            <a:ext cx="4780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dirty="0">
                <a:solidFill>
                  <a:srgbClr val="015697"/>
                </a:solidFill>
                <a:effectLst/>
                <a:latin typeface="Dosis" pitchFamily="2" charset="0"/>
              </a:rPr>
              <a:t>Camp Raven Knob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93EF344-9280-54AC-6A21-C9338E374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3" y="2036477"/>
            <a:ext cx="7200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D62DDAB-0BED-3E8E-FF39-EF4F2CA79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165"/>
            <a:ext cx="5881106" cy="39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3330A2-34ED-6418-4779-A3C1D02BF35B}"/>
              </a:ext>
            </a:extLst>
          </p:cNvPr>
          <p:cNvSpPr txBox="1"/>
          <p:nvPr/>
        </p:nvSpPr>
        <p:spPr>
          <a:xfrm flipH="1">
            <a:off x="817800" y="3745370"/>
            <a:ext cx="2482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June 27 – July 5, 2025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2800" y="903287"/>
            <a:ext cx="5804535" cy="968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00" dirty="0"/>
              <a:t>Scout</a:t>
            </a:r>
            <a:r>
              <a:rPr spc="-50" dirty="0"/>
              <a:t> </a:t>
            </a:r>
            <a:r>
              <a:rPr spc="215" dirty="0"/>
              <a:t>Accounts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267692"/>
            <a:ext cx="13785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BSA </a:t>
            </a:r>
            <a:r>
              <a:rPr sz="1400" spc="105" dirty="0">
                <a:solidFill>
                  <a:srgbClr val="FFFFFF"/>
                </a:solidFill>
                <a:latin typeface="Verdana"/>
                <a:cs typeface="Verdana"/>
              </a:rPr>
              <a:t>TROOP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23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1719" y="128467"/>
            <a:ext cx="592761" cy="493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8200" y="2088733"/>
            <a:ext cx="8305800" cy="4700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indent="-254000">
              <a:lnSpc>
                <a:spcPts val="4255"/>
              </a:lnSpc>
              <a:buSzPct val="145454"/>
              <a:buChar char="•"/>
              <a:tabLst>
                <a:tab pos="266700" algn="l"/>
              </a:tabLst>
            </a:pPr>
            <a:r>
              <a:rPr sz="3300" b="1" spc="-130" dirty="0">
                <a:latin typeface="Arial"/>
                <a:cs typeface="Arial"/>
              </a:rPr>
              <a:t>You </a:t>
            </a:r>
            <a:r>
              <a:rPr sz="3300" b="1" spc="10" dirty="0">
                <a:latin typeface="Arial"/>
                <a:cs typeface="Arial"/>
              </a:rPr>
              <a:t>may </a:t>
            </a:r>
            <a:r>
              <a:rPr sz="3300" b="1" dirty="0">
                <a:latin typeface="Arial"/>
                <a:cs typeface="Arial"/>
              </a:rPr>
              <a:t>already </a:t>
            </a:r>
            <a:r>
              <a:rPr sz="3300" b="1" spc="-5" dirty="0">
                <a:latin typeface="Arial"/>
                <a:cs typeface="Arial"/>
              </a:rPr>
              <a:t>have </a:t>
            </a:r>
            <a:r>
              <a:rPr sz="3300" b="1" spc="-25" dirty="0">
                <a:latin typeface="Arial"/>
                <a:cs typeface="Arial"/>
              </a:rPr>
              <a:t>funds</a:t>
            </a:r>
            <a:r>
              <a:rPr sz="3300" b="1" spc="135" dirty="0">
                <a:latin typeface="Arial"/>
                <a:cs typeface="Arial"/>
              </a:rPr>
              <a:t> </a:t>
            </a:r>
            <a:r>
              <a:rPr sz="3300" b="1" spc="75" dirty="0">
                <a:latin typeface="Arial"/>
                <a:cs typeface="Arial"/>
              </a:rPr>
              <a:t>on-</a:t>
            </a:r>
            <a:r>
              <a:rPr sz="3300" b="1" dirty="0">
                <a:latin typeface="Arial"/>
                <a:cs typeface="Arial"/>
              </a:rPr>
              <a:t>hand </a:t>
            </a:r>
            <a:r>
              <a:rPr sz="3300" b="1" spc="40" dirty="0">
                <a:latin typeface="Arial"/>
                <a:cs typeface="Arial"/>
              </a:rPr>
              <a:t>to </a:t>
            </a:r>
            <a:r>
              <a:rPr sz="3300" b="1" spc="10" dirty="0">
                <a:latin typeface="Arial"/>
                <a:cs typeface="Arial"/>
              </a:rPr>
              <a:t>cover </a:t>
            </a:r>
            <a:r>
              <a:rPr sz="3300" b="1" spc="70" dirty="0">
                <a:latin typeface="Arial"/>
                <a:cs typeface="Arial"/>
              </a:rPr>
              <a:t>a </a:t>
            </a:r>
            <a:r>
              <a:rPr sz="3300" b="1" dirty="0">
                <a:latin typeface="Arial"/>
                <a:cs typeface="Arial"/>
              </a:rPr>
              <a:t>portion </a:t>
            </a:r>
            <a:r>
              <a:rPr sz="3300" b="1" spc="10" dirty="0">
                <a:latin typeface="Arial"/>
                <a:cs typeface="Arial"/>
              </a:rPr>
              <a:t>of </a:t>
            </a:r>
            <a:r>
              <a:rPr sz="3300" b="1" spc="-5" dirty="0">
                <a:latin typeface="Arial"/>
                <a:cs typeface="Arial"/>
              </a:rPr>
              <a:t>dues</a:t>
            </a:r>
            <a:r>
              <a:rPr sz="3300" b="1" spc="-114" dirty="0">
                <a:latin typeface="Arial"/>
                <a:cs typeface="Arial"/>
              </a:rPr>
              <a:t> </a:t>
            </a:r>
            <a:r>
              <a:rPr sz="3300" b="1" spc="15" dirty="0">
                <a:latin typeface="Arial"/>
                <a:cs typeface="Arial"/>
              </a:rPr>
              <a:t>and</a:t>
            </a:r>
            <a:r>
              <a:rPr lang="en-US" sz="3300" spc="15" dirty="0">
                <a:latin typeface="Arial"/>
                <a:cs typeface="Arial"/>
              </a:rPr>
              <a:t> </a:t>
            </a:r>
            <a:r>
              <a:rPr sz="3300" b="1" dirty="0">
                <a:latin typeface="Arial"/>
                <a:cs typeface="Arial"/>
              </a:rPr>
              <a:t>activities</a:t>
            </a:r>
            <a:endParaRPr sz="3300" dirty="0">
              <a:latin typeface="Arial"/>
              <a:cs typeface="Arial"/>
            </a:endParaRPr>
          </a:p>
          <a:p>
            <a:pPr marL="266700" marR="5080" indent="-254000">
              <a:lnSpc>
                <a:spcPct val="93900"/>
              </a:lnSpc>
              <a:spcBef>
                <a:spcPts val="490"/>
              </a:spcBef>
              <a:buSzPct val="145454"/>
              <a:buChar char="•"/>
              <a:tabLst>
                <a:tab pos="266700" algn="l"/>
              </a:tabLst>
            </a:pPr>
            <a:r>
              <a:rPr sz="3300" b="1" spc="35" dirty="0">
                <a:latin typeface="Arial"/>
                <a:cs typeface="Arial"/>
              </a:rPr>
              <a:t>If </a:t>
            </a:r>
            <a:r>
              <a:rPr sz="3300" b="1" spc="-35" dirty="0">
                <a:latin typeface="Arial"/>
                <a:cs typeface="Arial"/>
              </a:rPr>
              <a:t>your </a:t>
            </a:r>
            <a:r>
              <a:rPr sz="3300" b="1" spc="25" dirty="0">
                <a:latin typeface="Arial"/>
                <a:cs typeface="Arial"/>
              </a:rPr>
              <a:t>balance </a:t>
            </a:r>
            <a:r>
              <a:rPr sz="3300" b="1" spc="-55" dirty="0">
                <a:latin typeface="Arial"/>
                <a:cs typeface="Arial"/>
              </a:rPr>
              <a:t>is </a:t>
            </a:r>
            <a:r>
              <a:rPr sz="3300" b="1" spc="10" dirty="0">
                <a:latin typeface="Arial"/>
                <a:cs typeface="Arial"/>
              </a:rPr>
              <a:t>negative, </a:t>
            </a:r>
            <a:r>
              <a:rPr sz="3300" b="1" spc="-50" dirty="0">
                <a:latin typeface="Arial"/>
                <a:cs typeface="Arial"/>
              </a:rPr>
              <a:t>you </a:t>
            </a:r>
            <a:r>
              <a:rPr sz="3300" b="1" spc="75" dirty="0">
                <a:latin typeface="Arial"/>
                <a:cs typeface="Arial"/>
              </a:rPr>
              <a:t>owe  </a:t>
            </a:r>
            <a:r>
              <a:rPr sz="3300" b="1" spc="40" dirty="0">
                <a:latin typeface="Arial"/>
                <a:cs typeface="Arial"/>
              </a:rPr>
              <a:t>that </a:t>
            </a:r>
            <a:r>
              <a:rPr sz="3300" b="1" spc="25" dirty="0">
                <a:latin typeface="Arial"/>
                <a:cs typeface="Arial"/>
              </a:rPr>
              <a:t>amount </a:t>
            </a:r>
            <a:r>
              <a:rPr sz="3300" b="1" spc="40" dirty="0">
                <a:latin typeface="Arial"/>
                <a:cs typeface="Arial"/>
              </a:rPr>
              <a:t>to </a:t>
            </a:r>
            <a:r>
              <a:rPr sz="3300" b="1" spc="30" dirty="0">
                <a:latin typeface="Arial"/>
                <a:cs typeface="Arial"/>
              </a:rPr>
              <a:t>the</a:t>
            </a:r>
            <a:r>
              <a:rPr sz="3300" b="1" spc="-95" dirty="0">
                <a:latin typeface="Arial"/>
                <a:cs typeface="Arial"/>
              </a:rPr>
              <a:t> </a:t>
            </a:r>
            <a:r>
              <a:rPr sz="3300" b="1" spc="10" dirty="0">
                <a:latin typeface="Arial"/>
                <a:cs typeface="Arial"/>
              </a:rPr>
              <a:t>troop</a:t>
            </a:r>
            <a:endParaRPr lang="en-US" sz="3300" b="1" spc="10" dirty="0">
              <a:latin typeface="Arial"/>
              <a:cs typeface="Arial"/>
            </a:endParaRPr>
          </a:p>
          <a:p>
            <a:pPr marL="266700" marR="5080" indent="-254000">
              <a:lnSpc>
                <a:spcPct val="93900"/>
              </a:lnSpc>
              <a:spcBef>
                <a:spcPts val="490"/>
              </a:spcBef>
              <a:buSzPct val="145454"/>
              <a:buChar char="•"/>
              <a:tabLst>
                <a:tab pos="266700" algn="l"/>
              </a:tabLst>
            </a:pPr>
            <a:r>
              <a:rPr lang="en-US" sz="3300" b="1" spc="10" dirty="0">
                <a:latin typeface="Arial"/>
                <a:cs typeface="Arial"/>
              </a:rPr>
              <a:t>Check your scout accounts on a regular basis and please pay any balances in-full asap.</a:t>
            </a:r>
          </a:p>
          <a:p>
            <a:pPr marL="723900" marR="5080" lvl="1" indent="-254000">
              <a:lnSpc>
                <a:spcPct val="93900"/>
              </a:lnSpc>
              <a:spcBef>
                <a:spcPts val="490"/>
              </a:spcBef>
              <a:buSzPct val="145454"/>
              <a:buChar char="•"/>
              <a:tabLst>
                <a:tab pos="266700" algn="l"/>
              </a:tabLst>
            </a:pPr>
            <a:r>
              <a:rPr lang="en-US" sz="3300" b="1" spc="10" dirty="0">
                <a:latin typeface="Arial"/>
                <a:cs typeface="Arial"/>
              </a:rPr>
              <a:t>Sent weekly</a:t>
            </a:r>
          </a:p>
          <a:p>
            <a:pPr marL="266700" marR="5080" indent="-254000">
              <a:lnSpc>
                <a:spcPct val="93900"/>
              </a:lnSpc>
              <a:spcBef>
                <a:spcPts val="490"/>
              </a:spcBef>
              <a:buSzPct val="145454"/>
              <a:buChar char="•"/>
              <a:tabLst>
                <a:tab pos="266700" algn="l"/>
              </a:tabLst>
            </a:pPr>
            <a:endParaRPr sz="33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53895" y="6244443"/>
            <a:ext cx="2704504" cy="1367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7492999"/>
            <a:ext cx="10058400" cy="165100"/>
          </a:xfrm>
          <a:custGeom>
            <a:avLst/>
            <a:gdLst/>
            <a:ahLst/>
            <a:cxnLst/>
            <a:rect l="l" t="t" r="r" b="b"/>
            <a:pathLst>
              <a:path w="10058400" h="165100">
                <a:moveTo>
                  <a:pt x="0" y="165100"/>
                </a:moveTo>
                <a:lnTo>
                  <a:pt x="10058400" y="165100"/>
                </a:lnTo>
                <a:lnTo>
                  <a:pt x="10058400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7800" y="187403"/>
            <a:ext cx="0" cy="434975"/>
          </a:xfrm>
          <a:custGeom>
            <a:avLst/>
            <a:gdLst/>
            <a:ahLst/>
            <a:cxnLst/>
            <a:rect l="l" t="t" r="r" b="b"/>
            <a:pathLst>
              <a:path h="434975">
                <a:moveTo>
                  <a:pt x="0" y="434638"/>
                </a:moveTo>
                <a:lnTo>
                  <a:pt x="0" y="0"/>
                </a:lnTo>
              </a:path>
            </a:pathLst>
          </a:custGeom>
          <a:ln w="73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390</Words>
  <Application>Microsoft Office PowerPoint</Application>
  <PresentationFormat>Custom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Dosis</vt:lpstr>
      <vt:lpstr>Times New Roman</vt:lpstr>
      <vt:lpstr>Verdana</vt:lpstr>
      <vt:lpstr>Office Theme</vt:lpstr>
      <vt:lpstr>PowerPoint Presentation</vt:lpstr>
      <vt:lpstr>PowerPoint Presentation</vt:lpstr>
      <vt:lpstr>Dues</vt:lpstr>
      <vt:lpstr>Ways to Pay</vt:lpstr>
      <vt:lpstr>Fundraiser</vt:lpstr>
      <vt:lpstr> General Activity Costs</vt:lpstr>
      <vt:lpstr>High Adventures</vt:lpstr>
      <vt:lpstr>Summer Camp 2025</vt:lpstr>
      <vt:lpstr>Scout Accounts</vt:lpstr>
      <vt:lpstr>PowerPoint Presentation</vt:lpstr>
      <vt:lpstr>When to Make Deposits</vt:lpstr>
      <vt:lpstr>When to Make Deposits</vt:lpstr>
      <vt:lpstr>Troop Web Host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Washmuth, Brett</dc:creator>
  <cp:lastModifiedBy>ROBERT HARPER</cp:lastModifiedBy>
  <cp:revision>16</cp:revision>
  <dcterms:created xsi:type="dcterms:W3CDTF">2019-08-19T14:38:14Z</dcterms:created>
  <dcterms:modified xsi:type="dcterms:W3CDTF">2024-08-19T01:43:29Z</dcterms:modified>
</cp:coreProperties>
</file>