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7" r:id="rId4"/>
    <p:sldId id="276" r:id="rId5"/>
    <p:sldId id="278" r:id="rId6"/>
    <p:sldId id="265" r:id="rId7"/>
    <p:sldId id="264" r:id="rId8"/>
    <p:sldId id="267" r:id="rId9"/>
    <p:sldId id="272"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01" autoAdjust="0"/>
    <p:restoredTop sz="86551" autoAdjust="0"/>
  </p:normalViewPr>
  <p:slideViewPr>
    <p:cSldViewPr snapToGrid="0" snapToObjects="1">
      <p:cViewPr varScale="1">
        <p:scale>
          <a:sx n="97" d="100"/>
          <a:sy n="97" d="100"/>
        </p:scale>
        <p:origin x="16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8/19/2024</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a:t>Drag picture to placeholder or click icon to add</a:t>
            </a:r>
            <a:endParaRPr dirty="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a:t>Drag picture to placeholder or click icon to add</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8/19/2024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8/19/2024</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8/19/2024</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4439466" cy="1470025"/>
          </a:xfrm>
        </p:spPr>
        <p:txBody>
          <a:bodyPr/>
          <a:lstStyle/>
          <a:p>
            <a:r>
              <a:rPr lang="en-US" dirty="0"/>
              <a:t>2024-2025</a:t>
            </a:r>
          </a:p>
        </p:txBody>
      </p:sp>
      <p:sp>
        <p:nvSpPr>
          <p:cNvPr id="3" name="Subtitle 2"/>
          <p:cNvSpPr>
            <a:spLocks noGrp="1"/>
          </p:cNvSpPr>
          <p:nvPr>
            <p:ph type="subTitle" idx="1"/>
          </p:nvPr>
        </p:nvSpPr>
        <p:spPr/>
        <p:txBody>
          <a:bodyPr/>
          <a:lstStyle/>
          <a:p>
            <a:r>
              <a:rPr lang="en-US" dirty="0"/>
              <a:t>PARENT INFORMATION MEETING</a:t>
            </a:r>
          </a:p>
          <a:p>
            <a:r>
              <a:rPr lang="en-US" dirty="0"/>
              <a:t>August 19, 2024</a:t>
            </a:r>
          </a:p>
        </p:txBody>
      </p:sp>
      <p:pic>
        <p:nvPicPr>
          <p:cNvPr id="5" name="Picture 4"/>
          <p:cNvPicPr>
            <a:picLocks noChangeAspect="1"/>
          </p:cNvPicPr>
          <p:nvPr/>
        </p:nvPicPr>
        <p:blipFill>
          <a:blip r:embed="rId2"/>
          <a:stretch>
            <a:fillRect/>
          </a:stretch>
        </p:blipFill>
        <p:spPr>
          <a:xfrm>
            <a:off x="5361574" y="2930421"/>
            <a:ext cx="3175000" cy="2768600"/>
          </a:xfrm>
          <a:prstGeom prst="rect">
            <a:avLst/>
          </a:prstGeom>
        </p:spPr>
      </p:pic>
    </p:spTree>
    <p:extLst>
      <p:ext uri="{BB962C8B-B14F-4D97-AF65-F5344CB8AC3E}">
        <p14:creationId xmlns:p14="http://schemas.microsoft.com/office/powerpoint/2010/main" val="85427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8242-F636-4D81-91EB-9669F4DC663F}"/>
              </a:ext>
            </a:extLst>
          </p:cNvPr>
          <p:cNvSpPr>
            <a:spLocks noGrp="1"/>
          </p:cNvSpPr>
          <p:nvPr>
            <p:ph type="title"/>
          </p:nvPr>
        </p:nvSpPr>
        <p:spPr/>
        <p:txBody>
          <a:bodyPr/>
          <a:lstStyle/>
          <a:p>
            <a:r>
              <a:rPr lang="en-US" dirty="0"/>
              <a:t>Troop Website: www.troopwebhost.org</a:t>
            </a:r>
          </a:p>
        </p:txBody>
      </p:sp>
      <p:sp>
        <p:nvSpPr>
          <p:cNvPr id="3" name="Content Placeholder 2">
            <a:extLst>
              <a:ext uri="{FF2B5EF4-FFF2-40B4-BE49-F238E27FC236}">
                <a16:creationId xmlns:a16="http://schemas.microsoft.com/office/drawing/2014/main" id="{D971F30F-84AD-4DF4-B9A8-B2D27F498A32}"/>
              </a:ext>
            </a:extLst>
          </p:cNvPr>
          <p:cNvSpPr>
            <a:spLocks noGrp="1"/>
          </p:cNvSpPr>
          <p:nvPr>
            <p:ph idx="1"/>
          </p:nvPr>
        </p:nvSpPr>
        <p:spPr/>
        <p:txBody>
          <a:bodyPr>
            <a:normAutofit lnSpcReduction="10000"/>
          </a:bodyPr>
          <a:lstStyle/>
          <a:p>
            <a:r>
              <a:rPr lang="en-US" dirty="0"/>
              <a:t>IDs and passwords emailed to all parents and scouts -Encourage scouts to use website</a:t>
            </a:r>
          </a:p>
          <a:p>
            <a:r>
              <a:rPr lang="en-US" dirty="0"/>
              <a:t>Calendar</a:t>
            </a:r>
          </a:p>
          <a:p>
            <a:r>
              <a:rPr lang="en-US" dirty="0"/>
              <a:t>On-line sign up for activities</a:t>
            </a:r>
          </a:p>
          <a:p>
            <a:r>
              <a:rPr lang="en-US" dirty="0"/>
              <a:t>On-line payments</a:t>
            </a:r>
          </a:p>
          <a:p>
            <a:r>
              <a:rPr lang="en-US" dirty="0"/>
              <a:t>Forms</a:t>
            </a:r>
          </a:p>
          <a:p>
            <a:r>
              <a:rPr lang="en-US" dirty="0"/>
              <a:t>Email/Text communication: Please add SMS text mail address to personal information</a:t>
            </a:r>
          </a:p>
          <a:p>
            <a:endParaRPr lang="en-US" dirty="0"/>
          </a:p>
        </p:txBody>
      </p:sp>
    </p:spTree>
    <p:extLst>
      <p:ext uri="{BB962C8B-B14F-4D97-AF65-F5344CB8AC3E}">
        <p14:creationId xmlns:p14="http://schemas.microsoft.com/office/powerpoint/2010/main" val="404057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Mission	</a:t>
            </a:r>
          </a:p>
        </p:txBody>
      </p:sp>
      <p:sp>
        <p:nvSpPr>
          <p:cNvPr id="3" name="Content Placeholder 2"/>
          <p:cNvSpPr>
            <a:spLocks noGrp="1"/>
          </p:cNvSpPr>
          <p:nvPr>
            <p:ph idx="1"/>
          </p:nvPr>
        </p:nvSpPr>
        <p:spPr/>
        <p:txBody>
          <a:bodyPr>
            <a:normAutofit/>
          </a:bodyPr>
          <a:lstStyle/>
          <a:p>
            <a:pPr lvl="1"/>
            <a:r>
              <a:rPr lang="en-US" sz="2400" dirty="0"/>
              <a:t>The mission of the BSA is to prepare young people to make ethical and moral choices over their lifetimes by instilling in them the values of the Scout Oath and Scout Law</a:t>
            </a:r>
          </a:p>
          <a:p>
            <a:pPr lvl="1"/>
            <a:endParaRPr lang="en-US" sz="2400" dirty="0"/>
          </a:p>
          <a:p>
            <a:pPr lvl="1"/>
            <a:r>
              <a:rPr lang="en-US" sz="2400" dirty="0"/>
              <a:t>Using well-defined and established Aims and Methods, the Scouts BSA program develops future leaders.</a:t>
            </a:r>
          </a:p>
          <a:p>
            <a:pPr marL="349250" lvl="1" indent="0">
              <a:buNone/>
            </a:pPr>
            <a:endParaRPr lang="en-US" sz="2400" dirty="0"/>
          </a:p>
          <a:p>
            <a:pPr marL="349250" lvl="1" indent="0">
              <a:buNone/>
            </a:pPr>
            <a:endParaRPr lang="en-US" dirty="0"/>
          </a:p>
        </p:txBody>
      </p:sp>
      <p:pic>
        <p:nvPicPr>
          <p:cNvPr id="4" name="Picture 3"/>
          <p:cNvPicPr>
            <a:picLocks noChangeAspect="1"/>
          </p:cNvPicPr>
          <p:nvPr/>
        </p:nvPicPr>
        <p:blipFill>
          <a:blip r:embed="rId2"/>
          <a:stretch>
            <a:fillRect/>
          </a:stretch>
        </p:blipFill>
        <p:spPr>
          <a:xfrm>
            <a:off x="298261" y="253291"/>
            <a:ext cx="1244580" cy="1085274"/>
          </a:xfrm>
          <a:prstGeom prst="rect">
            <a:avLst/>
          </a:prstGeom>
        </p:spPr>
      </p:pic>
    </p:spTree>
    <p:extLst>
      <p:ext uri="{BB962C8B-B14F-4D97-AF65-F5344CB8AC3E}">
        <p14:creationId xmlns:p14="http://schemas.microsoft.com/office/powerpoint/2010/main" val="186942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Aims	</a:t>
            </a:r>
          </a:p>
        </p:txBody>
      </p:sp>
      <p:sp>
        <p:nvSpPr>
          <p:cNvPr id="3" name="Content Placeholder 2"/>
          <p:cNvSpPr>
            <a:spLocks noGrp="1"/>
          </p:cNvSpPr>
          <p:nvPr>
            <p:ph idx="1"/>
          </p:nvPr>
        </p:nvSpPr>
        <p:spPr>
          <a:xfrm>
            <a:off x="4718539" y="1890862"/>
            <a:ext cx="4425461" cy="4638892"/>
          </a:xfrm>
        </p:spPr>
        <p:txBody>
          <a:bodyPr>
            <a:normAutofit fontScale="92500" lnSpcReduction="10000"/>
          </a:bodyPr>
          <a:lstStyle/>
          <a:p>
            <a:pPr lvl="1"/>
            <a:r>
              <a:rPr lang="en-US" sz="2400" dirty="0"/>
              <a:t>All levels of Scouting Share 4 specific Aims</a:t>
            </a:r>
          </a:p>
          <a:p>
            <a:pPr lvl="1"/>
            <a:endParaRPr lang="en-US" sz="2400" dirty="0"/>
          </a:p>
          <a:p>
            <a:pPr marL="1143000" lvl="2" indent="-457200">
              <a:buFont typeface="+mj-lt"/>
              <a:buAutoNum type="arabicPeriod"/>
            </a:pPr>
            <a:r>
              <a:rPr lang="en-US" sz="2400" dirty="0"/>
              <a:t>Character Development</a:t>
            </a:r>
          </a:p>
          <a:p>
            <a:pPr marL="1143000" lvl="2" indent="-457200">
              <a:buFont typeface="+mj-lt"/>
              <a:buAutoNum type="arabicPeriod"/>
            </a:pPr>
            <a:endParaRPr lang="en-US" sz="2400" dirty="0"/>
          </a:p>
          <a:p>
            <a:pPr marL="1143000" lvl="2" indent="-457200">
              <a:buFont typeface="+mj-lt"/>
              <a:buAutoNum type="arabicPeriod"/>
            </a:pPr>
            <a:r>
              <a:rPr lang="en-US" sz="2400" dirty="0"/>
              <a:t>Citizenship Training</a:t>
            </a:r>
          </a:p>
          <a:p>
            <a:pPr marL="1143000" lvl="2" indent="-457200">
              <a:buFont typeface="+mj-lt"/>
              <a:buAutoNum type="arabicPeriod"/>
            </a:pPr>
            <a:endParaRPr lang="en-US" sz="2400" dirty="0"/>
          </a:p>
          <a:p>
            <a:pPr marL="1143000" lvl="2" indent="-457200">
              <a:buFont typeface="+mj-lt"/>
              <a:buAutoNum type="arabicPeriod"/>
            </a:pPr>
            <a:r>
              <a:rPr lang="en-US" sz="2400" dirty="0"/>
              <a:t>Physical and Mental Fitness</a:t>
            </a:r>
          </a:p>
          <a:p>
            <a:pPr marL="1143000" lvl="2" indent="-457200">
              <a:buFont typeface="+mj-lt"/>
              <a:buAutoNum type="arabicPeriod"/>
            </a:pPr>
            <a:endParaRPr lang="en-US" sz="2400" dirty="0"/>
          </a:p>
          <a:p>
            <a:pPr marL="1143000" lvl="2" indent="-457200">
              <a:buFont typeface="+mj-lt"/>
              <a:buAutoNum type="arabicPeriod"/>
            </a:pPr>
            <a:r>
              <a:rPr lang="en-US" sz="2400" dirty="0"/>
              <a:t>Leadership Development</a:t>
            </a:r>
          </a:p>
          <a:p>
            <a:pPr marL="349250" lvl="1" indent="0">
              <a:buNone/>
            </a:pPr>
            <a:endParaRPr lang="en-US" dirty="0"/>
          </a:p>
          <a:p>
            <a:pPr marL="349250" lvl="1" indent="0">
              <a:buNone/>
            </a:pPr>
            <a:endParaRPr lang="en-US" dirty="0"/>
          </a:p>
        </p:txBody>
      </p:sp>
      <p:pic>
        <p:nvPicPr>
          <p:cNvPr id="4" name="Picture 3"/>
          <p:cNvPicPr>
            <a:picLocks noChangeAspect="1"/>
          </p:cNvPicPr>
          <p:nvPr/>
        </p:nvPicPr>
        <p:blipFill>
          <a:blip r:embed="rId2"/>
          <a:stretch>
            <a:fillRect/>
          </a:stretch>
        </p:blipFill>
        <p:spPr>
          <a:xfrm>
            <a:off x="298261" y="253291"/>
            <a:ext cx="1244580" cy="1085274"/>
          </a:xfrm>
          <a:prstGeom prst="rect">
            <a:avLst/>
          </a:prstGeom>
        </p:spPr>
      </p:pic>
      <p:pic>
        <p:nvPicPr>
          <p:cNvPr id="5" name="Picture 4">
            <a:extLst>
              <a:ext uri="{FF2B5EF4-FFF2-40B4-BE49-F238E27FC236}">
                <a16:creationId xmlns:a16="http://schemas.microsoft.com/office/drawing/2014/main" id="{7F832A53-C903-CF66-3C0A-75EA405D9624}"/>
              </a:ext>
            </a:extLst>
          </p:cNvPr>
          <p:cNvPicPr>
            <a:picLocks noChangeAspect="1"/>
          </p:cNvPicPr>
          <p:nvPr/>
        </p:nvPicPr>
        <p:blipFill>
          <a:blip r:embed="rId3"/>
          <a:stretch>
            <a:fillRect/>
          </a:stretch>
        </p:blipFill>
        <p:spPr>
          <a:xfrm>
            <a:off x="0" y="2054985"/>
            <a:ext cx="5357446" cy="4018085"/>
          </a:xfrm>
          <a:prstGeom prst="rect">
            <a:avLst/>
          </a:prstGeom>
        </p:spPr>
      </p:pic>
    </p:spTree>
    <p:extLst>
      <p:ext uri="{BB962C8B-B14F-4D97-AF65-F5344CB8AC3E}">
        <p14:creationId xmlns:p14="http://schemas.microsoft.com/office/powerpoint/2010/main" val="428476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Methods	</a:t>
            </a:r>
          </a:p>
        </p:txBody>
      </p:sp>
      <p:sp>
        <p:nvSpPr>
          <p:cNvPr id="3" name="Content Placeholder 2"/>
          <p:cNvSpPr>
            <a:spLocks noGrp="1"/>
          </p:cNvSpPr>
          <p:nvPr>
            <p:ph idx="1"/>
          </p:nvPr>
        </p:nvSpPr>
        <p:spPr/>
        <p:txBody>
          <a:bodyPr>
            <a:normAutofit lnSpcReduction="10000"/>
          </a:bodyPr>
          <a:lstStyle/>
          <a:p>
            <a:pPr marL="349250" lvl="1" indent="0">
              <a:buNone/>
            </a:pPr>
            <a:r>
              <a:rPr lang="en-US" dirty="0"/>
              <a:t>Use 8 Methods to provide fun and adventure to achieve Scouting’s Aims</a:t>
            </a:r>
          </a:p>
          <a:p>
            <a:pPr marL="806450" lvl="1" indent="-457200">
              <a:buFont typeface="+mj-lt"/>
              <a:buAutoNum type="arabicPeriod"/>
            </a:pPr>
            <a:r>
              <a:rPr lang="en-US" dirty="0"/>
              <a:t>Ideals – Scout Oath, Law, motto, slogan</a:t>
            </a:r>
          </a:p>
          <a:p>
            <a:pPr marL="806450" lvl="1" indent="-457200">
              <a:buFont typeface="+mj-lt"/>
              <a:buAutoNum type="arabicPeriod"/>
            </a:pPr>
            <a:r>
              <a:rPr lang="en-US" dirty="0"/>
              <a:t>Patrol Method – Leadership, 5-8 scouts</a:t>
            </a:r>
          </a:p>
          <a:p>
            <a:pPr marL="806450" lvl="1" indent="-457200">
              <a:buFont typeface="+mj-lt"/>
              <a:buAutoNum type="arabicPeriod"/>
            </a:pPr>
            <a:r>
              <a:rPr lang="en-US" dirty="0"/>
              <a:t>Outdoor Program</a:t>
            </a:r>
          </a:p>
          <a:p>
            <a:pPr marL="806450" lvl="1" indent="-457200">
              <a:buFont typeface="+mj-lt"/>
              <a:buAutoNum type="arabicPeriod"/>
            </a:pPr>
            <a:r>
              <a:rPr lang="en-US" dirty="0"/>
              <a:t>Advancement – Rank , Merit badges</a:t>
            </a:r>
          </a:p>
          <a:p>
            <a:pPr marL="806450" lvl="1" indent="-457200">
              <a:buFont typeface="+mj-lt"/>
              <a:buAutoNum type="arabicPeriod"/>
            </a:pPr>
            <a:r>
              <a:rPr lang="en-US" dirty="0"/>
              <a:t>Adult Association – role models</a:t>
            </a:r>
          </a:p>
          <a:p>
            <a:pPr marL="806450" lvl="1" indent="-457200">
              <a:buFont typeface="+mj-lt"/>
              <a:buAutoNum type="arabicPeriod"/>
            </a:pPr>
            <a:r>
              <a:rPr lang="en-US" dirty="0"/>
              <a:t>Personal Growth</a:t>
            </a:r>
          </a:p>
          <a:p>
            <a:pPr marL="806450" lvl="1" indent="-457200">
              <a:buFont typeface="+mj-lt"/>
              <a:buAutoNum type="arabicPeriod"/>
            </a:pPr>
            <a:r>
              <a:rPr lang="en-US" dirty="0"/>
              <a:t>Leadership</a:t>
            </a:r>
          </a:p>
          <a:p>
            <a:pPr marL="806450" lvl="1" indent="-457200">
              <a:buFont typeface="+mj-lt"/>
              <a:buAutoNum type="arabicPeriod"/>
            </a:pPr>
            <a:r>
              <a:rPr lang="en-US" dirty="0"/>
              <a:t>Uniform – comradery, sense of belonging, public recognition – Pride in the Troop</a:t>
            </a:r>
          </a:p>
          <a:p>
            <a:pPr marL="806450" lvl="1" indent="-457200">
              <a:buFont typeface="+mj-lt"/>
              <a:buAutoNum type="arabicPeriod"/>
            </a:pPr>
            <a:endParaRPr lang="en-US" dirty="0"/>
          </a:p>
        </p:txBody>
      </p:sp>
      <p:pic>
        <p:nvPicPr>
          <p:cNvPr id="4" name="Picture 3"/>
          <p:cNvPicPr>
            <a:picLocks noChangeAspect="1"/>
          </p:cNvPicPr>
          <p:nvPr/>
        </p:nvPicPr>
        <p:blipFill>
          <a:blip r:embed="rId2"/>
          <a:stretch>
            <a:fillRect/>
          </a:stretch>
        </p:blipFill>
        <p:spPr>
          <a:xfrm>
            <a:off x="298261" y="253291"/>
            <a:ext cx="1244580" cy="1085274"/>
          </a:xfrm>
          <a:prstGeom prst="rect">
            <a:avLst/>
          </a:prstGeom>
        </p:spPr>
      </p:pic>
    </p:spTree>
    <p:extLst>
      <p:ext uri="{BB962C8B-B14F-4D97-AF65-F5344CB8AC3E}">
        <p14:creationId xmlns:p14="http://schemas.microsoft.com/office/powerpoint/2010/main" val="184498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735D-BE84-428A-4498-3FE03DAAF938}"/>
              </a:ext>
            </a:extLst>
          </p:cNvPr>
          <p:cNvSpPr>
            <a:spLocks noGrp="1"/>
          </p:cNvSpPr>
          <p:nvPr>
            <p:ph type="title"/>
          </p:nvPr>
        </p:nvSpPr>
        <p:spPr/>
        <p:txBody>
          <a:bodyPr/>
          <a:lstStyle/>
          <a:p>
            <a:endParaRPr lang="en-US" dirty="0"/>
          </a:p>
        </p:txBody>
      </p:sp>
      <p:sp>
        <p:nvSpPr>
          <p:cNvPr id="3" name="TextBox 2">
            <a:extLst>
              <a:ext uri="{FF2B5EF4-FFF2-40B4-BE49-F238E27FC236}">
                <a16:creationId xmlns:a16="http://schemas.microsoft.com/office/drawing/2014/main" id="{C0E3A6BA-3618-ABA3-9916-F4E353854BDE}"/>
              </a:ext>
            </a:extLst>
          </p:cNvPr>
          <p:cNvSpPr txBox="1"/>
          <p:nvPr/>
        </p:nvSpPr>
        <p:spPr>
          <a:xfrm>
            <a:off x="1081548" y="5921914"/>
            <a:ext cx="7069395" cy="584775"/>
          </a:xfrm>
          <a:prstGeom prst="rect">
            <a:avLst/>
          </a:prstGeom>
          <a:noFill/>
        </p:spPr>
        <p:txBody>
          <a:bodyPr wrap="square" rtlCol="0">
            <a:spAutoFit/>
          </a:bodyPr>
          <a:lstStyle/>
          <a:p>
            <a:r>
              <a:rPr lang="en-US" sz="3200" dirty="0">
                <a:solidFill>
                  <a:schemeClr val="bg1"/>
                </a:solidFill>
              </a:rPr>
              <a:t>CAMP RAINEY MOUNTAIN 2024</a:t>
            </a:r>
          </a:p>
        </p:txBody>
      </p:sp>
      <p:pic>
        <p:nvPicPr>
          <p:cNvPr id="1028" name="Picture 4">
            <a:extLst>
              <a:ext uri="{FF2B5EF4-FFF2-40B4-BE49-F238E27FC236}">
                <a16:creationId xmlns:a16="http://schemas.microsoft.com/office/drawing/2014/main" id="{A633B6C7-8067-220B-E3D6-2327B9B22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00" y="207287"/>
            <a:ext cx="7514043" cy="563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4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Scouts	</a:t>
            </a:r>
          </a:p>
        </p:txBody>
      </p:sp>
      <p:sp>
        <p:nvSpPr>
          <p:cNvPr id="3" name="Content Placeholder 2"/>
          <p:cNvSpPr>
            <a:spLocks noGrp="1"/>
          </p:cNvSpPr>
          <p:nvPr>
            <p:ph idx="1"/>
          </p:nvPr>
        </p:nvSpPr>
        <p:spPr>
          <a:xfrm>
            <a:off x="89720" y="2977663"/>
            <a:ext cx="6018003" cy="3698910"/>
          </a:xfrm>
        </p:spPr>
        <p:txBody>
          <a:bodyPr>
            <a:normAutofit fontScale="77500" lnSpcReduction="20000"/>
          </a:bodyPr>
          <a:lstStyle/>
          <a:p>
            <a:r>
              <a:rPr lang="en-US" sz="2900" dirty="0"/>
              <a:t>35 registered Scouts</a:t>
            </a:r>
          </a:p>
          <a:p>
            <a:r>
              <a:rPr lang="en-US" sz="2900" dirty="0"/>
              <a:t>Goals</a:t>
            </a:r>
          </a:p>
          <a:p>
            <a:pPr lvl="1"/>
            <a:r>
              <a:rPr lang="en-US" sz="2900" dirty="0"/>
              <a:t>Advance 16 Younger Scouts to First Class</a:t>
            </a:r>
          </a:p>
          <a:p>
            <a:pPr lvl="1"/>
            <a:r>
              <a:rPr lang="en-US" sz="2900" dirty="0"/>
              <a:t>More participation </a:t>
            </a:r>
          </a:p>
          <a:p>
            <a:pPr lvl="1"/>
            <a:r>
              <a:rPr lang="en-US" sz="2900" dirty="0"/>
              <a:t>Engage with New Life Lutheran Church</a:t>
            </a:r>
          </a:p>
          <a:p>
            <a:r>
              <a:rPr lang="en-US" sz="2900" dirty="0"/>
              <a:t>11 </a:t>
            </a:r>
            <a:r>
              <a:rPr lang="en-US" sz="2900"/>
              <a:t>Life Scouts = Community </a:t>
            </a:r>
            <a:r>
              <a:rPr lang="en-US" sz="2900" dirty="0"/>
              <a:t>Service</a:t>
            </a:r>
          </a:p>
          <a:p>
            <a:r>
              <a:rPr lang="en-US" sz="2900" dirty="0"/>
              <a:t>Eagle scouts</a:t>
            </a:r>
          </a:p>
          <a:p>
            <a:r>
              <a:rPr lang="en-US" sz="2900" dirty="0"/>
              <a:t>The Class A uniform</a:t>
            </a:r>
          </a:p>
          <a:p>
            <a:pPr lvl="1"/>
            <a:endParaRPr lang="en-US" dirty="0"/>
          </a:p>
          <a:p>
            <a:pPr marL="349250" lvl="1" indent="0">
              <a:buNone/>
            </a:pPr>
            <a:endParaRPr lang="en-US" dirty="0"/>
          </a:p>
          <a:p>
            <a:pPr marL="349250" lvl="1" indent="0">
              <a:buNone/>
            </a:pPr>
            <a:endParaRPr lang="en-US" dirty="0"/>
          </a:p>
        </p:txBody>
      </p:sp>
      <p:pic>
        <p:nvPicPr>
          <p:cNvPr id="4" name="Picture 3"/>
          <p:cNvPicPr>
            <a:picLocks noChangeAspect="1"/>
          </p:cNvPicPr>
          <p:nvPr/>
        </p:nvPicPr>
        <p:blipFill>
          <a:blip r:embed="rId2"/>
          <a:stretch>
            <a:fillRect/>
          </a:stretch>
        </p:blipFill>
        <p:spPr>
          <a:xfrm>
            <a:off x="298261" y="253291"/>
            <a:ext cx="1244580" cy="1085274"/>
          </a:xfrm>
          <a:prstGeom prst="rect">
            <a:avLst/>
          </a:prstGeom>
        </p:spPr>
      </p:pic>
      <p:pic>
        <p:nvPicPr>
          <p:cNvPr id="5" name="Picture 4">
            <a:extLst>
              <a:ext uri="{FF2B5EF4-FFF2-40B4-BE49-F238E27FC236}">
                <a16:creationId xmlns:a16="http://schemas.microsoft.com/office/drawing/2014/main" id="{22CE595B-C13F-418E-435B-3B56DE60A706}"/>
              </a:ext>
            </a:extLst>
          </p:cNvPr>
          <p:cNvPicPr>
            <a:picLocks noChangeAspect="1"/>
          </p:cNvPicPr>
          <p:nvPr/>
        </p:nvPicPr>
        <p:blipFill>
          <a:blip r:embed="rId3"/>
          <a:stretch>
            <a:fillRect/>
          </a:stretch>
        </p:blipFill>
        <p:spPr>
          <a:xfrm>
            <a:off x="3153508" y="1081496"/>
            <a:ext cx="5690642" cy="2660902"/>
          </a:xfrm>
          <a:prstGeom prst="rect">
            <a:avLst/>
          </a:prstGeom>
        </p:spPr>
      </p:pic>
    </p:spTree>
    <p:extLst>
      <p:ext uri="{BB962C8B-B14F-4D97-AF65-F5344CB8AC3E}">
        <p14:creationId xmlns:p14="http://schemas.microsoft.com/office/powerpoint/2010/main" val="233279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154" y="79468"/>
            <a:ext cx="8079846" cy="1417638"/>
          </a:xfrm>
        </p:spPr>
        <p:txBody>
          <a:bodyPr/>
          <a:lstStyle/>
          <a:p>
            <a:r>
              <a:rPr lang="en-US" dirty="0"/>
              <a:t>Calendar Highlights</a:t>
            </a:r>
          </a:p>
        </p:txBody>
      </p:sp>
      <p:sp>
        <p:nvSpPr>
          <p:cNvPr id="3" name="Content Placeholder 2"/>
          <p:cNvSpPr>
            <a:spLocks noGrp="1"/>
          </p:cNvSpPr>
          <p:nvPr>
            <p:ph idx="1"/>
          </p:nvPr>
        </p:nvSpPr>
        <p:spPr>
          <a:xfrm>
            <a:off x="765174" y="1076394"/>
            <a:ext cx="8378826" cy="5934006"/>
          </a:xfrm>
        </p:spPr>
        <p:txBody>
          <a:bodyPr>
            <a:normAutofit fontScale="70000" lnSpcReduction="20000"/>
          </a:bodyPr>
          <a:lstStyle/>
          <a:p>
            <a:pPr marL="0" indent="0" algn="ctr">
              <a:buNone/>
            </a:pPr>
            <a:r>
              <a:rPr lang="en-US" dirty="0">
                <a:solidFill>
                  <a:schemeClr val="tx1"/>
                </a:solidFill>
              </a:rPr>
              <a:t>PATROL LEADERS’ COUNCIL</a:t>
            </a:r>
          </a:p>
          <a:p>
            <a:r>
              <a:rPr lang="en-US" dirty="0"/>
              <a:t>Aug 24: Bowling @ </a:t>
            </a:r>
            <a:r>
              <a:rPr lang="en-US" dirty="0" err="1"/>
              <a:t>Bowlero</a:t>
            </a:r>
            <a:r>
              <a:rPr lang="en-US" dirty="0"/>
              <a:t> 2-4pm </a:t>
            </a:r>
          </a:p>
          <a:p>
            <a:r>
              <a:rPr lang="en-US" dirty="0"/>
              <a:t>Sep 20-22: Kelly Rock Springs Campout </a:t>
            </a:r>
          </a:p>
          <a:p>
            <a:r>
              <a:rPr lang="en-US" dirty="0"/>
              <a:t>Oct 4-6:  Cowen Challenge </a:t>
            </a:r>
          </a:p>
          <a:p>
            <a:r>
              <a:rPr lang="en-US" dirty="0"/>
              <a:t>Oct 7: Court of Honor </a:t>
            </a:r>
          </a:p>
          <a:p>
            <a:r>
              <a:rPr lang="en-US" dirty="0"/>
              <a:t>Oct 28: Halloween Party </a:t>
            </a:r>
          </a:p>
          <a:p>
            <a:r>
              <a:rPr lang="en-US" dirty="0"/>
              <a:t>Nov 8-10: Fort Desoto Campout</a:t>
            </a:r>
          </a:p>
          <a:p>
            <a:r>
              <a:rPr lang="en-US" dirty="0"/>
              <a:t>Dec 6-8: Brokeback Dog  (Camp Miles) </a:t>
            </a:r>
          </a:p>
          <a:p>
            <a:r>
              <a:rPr lang="en-US" dirty="0"/>
              <a:t>Dec 16: Scout Holiday Party </a:t>
            </a:r>
          </a:p>
          <a:p>
            <a:r>
              <a:rPr lang="en-US" dirty="0"/>
              <a:t>Jan 17-20: St. Augustine / NASA trip  </a:t>
            </a:r>
          </a:p>
          <a:p>
            <a:r>
              <a:rPr lang="en-US" dirty="0"/>
              <a:t>Summer Camp – Raven Knob – June 27-July 5</a:t>
            </a:r>
          </a:p>
          <a:p>
            <a:r>
              <a:rPr lang="en-US" dirty="0"/>
              <a:t>High Adventure:  May 31-Jun 7 - Sea Base –Out Island</a:t>
            </a:r>
          </a:p>
          <a:p>
            <a:r>
              <a:rPr lang="en-US" dirty="0"/>
              <a:t>Washington DC Trip – June 15-21</a:t>
            </a:r>
          </a:p>
          <a:p>
            <a:endParaRPr lang="en-US" dirty="0"/>
          </a:p>
        </p:txBody>
      </p:sp>
      <p:pic>
        <p:nvPicPr>
          <p:cNvPr id="4" name="Picture 3"/>
          <p:cNvPicPr>
            <a:picLocks noChangeAspect="1"/>
          </p:cNvPicPr>
          <p:nvPr/>
        </p:nvPicPr>
        <p:blipFill>
          <a:blip r:embed="rId2"/>
          <a:stretch>
            <a:fillRect/>
          </a:stretch>
        </p:blipFill>
        <p:spPr>
          <a:xfrm>
            <a:off x="298261" y="270452"/>
            <a:ext cx="1244580" cy="1085274"/>
          </a:xfrm>
          <a:prstGeom prst="rect">
            <a:avLst/>
          </a:prstGeom>
        </p:spPr>
      </p:pic>
    </p:spTree>
    <p:extLst>
      <p:ext uri="{BB962C8B-B14F-4D97-AF65-F5344CB8AC3E}">
        <p14:creationId xmlns:p14="http://schemas.microsoft.com/office/powerpoint/2010/main" val="194150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Paperwork/Forms/</a:t>
            </a:r>
            <a:br>
              <a:rPr lang="en-US" dirty="0"/>
            </a:br>
            <a:r>
              <a:rPr lang="en-US" dirty="0"/>
              <a:t>$ Dues $</a:t>
            </a:r>
          </a:p>
        </p:txBody>
      </p:sp>
      <p:sp>
        <p:nvSpPr>
          <p:cNvPr id="3" name="Content Placeholder 2"/>
          <p:cNvSpPr>
            <a:spLocks noGrp="1"/>
          </p:cNvSpPr>
          <p:nvPr>
            <p:ph idx="1"/>
          </p:nvPr>
        </p:nvSpPr>
        <p:spPr/>
        <p:txBody>
          <a:bodyPr>
            <a:normAutofit lnSpcReduction="10000"/>
          </a:bodyPr>
          <a:lstStyle/>
          <a:p>
            <a:pPr marL="0" indent="0">
              <a:buNone/>
            </a:pPr>
            <a:r>
              <a:rPr lang="en-US" dirty="0"/>
              <a:t>Forms needed for each Scout</a:t>
            </a:r>
          </a:p>
          <a:p>
            <a:pPr lvl="1"/>
            <a:r>
              <a:rPr lang="en-US" dirty="0"/>
              <a:t>Hold Harmless Agreement</a:t>
            </a:r>
          </a:p>
          <a:p>
            <a:pPr lvl="1"/>
            <a:r>
              <a:rPr lang="en-US" dirty="0"/>
              <a:t>Medical Information (and Insurance Card)</a:t>
            </a:r>
          </a:p>
          <a:p>
            <a:pPr lvl="1"/>
            <a:r>
              <a:rPr lang="en-US" dirty="0"/>
              <a:t>OTC Drug Permission</a:t>
            </a:r>
          </a:p>
          <a:p>
            <a:pPr lvl="1"/>
            <a:r>
              <a:rPr lang="en-US" dirty="0"/>
              <a:t>Contact Information</a:t>
            </a:r>
          </a:p>
          <a:p>
            <a:pPr lvl="1"/>
            <a:r>
              <a:rPr lang="en-US" dirty="0"/>
              <a:t>Conduct and Behavior Policy</a:t>
            </a:r>
          </a:p>
          <a:p>
            <a:pPr lvl="1"/>
            <a:r>
              <a:rPr lang="en-US" dirty="0"/>
              <a:t>BSA Health &amp; Medical A/B </a:t>
            </a:r>
          </a:p>
          <a:p>
            <a:pPr lvl="1"/>
            <a:r>
              <a:rPr lang="en-US" dirty="0"/>
              <a:t>Dues payment ($110 scouts/$0 adult leaders)</a:t>
            </a:r>
          </a:p>
          <a:p>
            <a:pPr lvl="2"/>
            <a:r>
              <a:rPr lang="en-US" dirty="0"/>
              <a:t>Fall – 19 Aug, 2024 ($55)</a:t>
            </a:r>
          </a:p>
          <a:p>
            <a:pPr lvl="2"/>
            <a:r>
              <a:rPr lang="en-US" dirty="0"/>
              <a:t>Spring – 1 Feb, 2025 ($55)</a:t>
            </a:r>
          </a:p>
          <a:p>
            <a:pPr lvl="2"/>
            <a:r>
              <a:rPr lang="en-US" dirty="0"/>
              <a:t>One-Time New Scout Equipment Fee ($75)</a:t>
            </a:r>
          </a:p>
          <a:p>
            <a:pPr marL="349250" lvl="1" indent="0">
              <a:buNone/>
            </a:pPr>
            <a:endParaRPr lang="en-US" dirty="0"/>
          </a:p>
        </p:txBody>
      </p:sp>
      <p:pic>
        <p:nvPicPr>
          <p:cNvPr id="4" name="Picture 3"/>
          <p:cNvPicPr>
            <a:picLocks noChangeAspect="1"/>
          </p:cNvPicPr>
          <p:nvPr/>
        </p:nvPicPr>
        <p:blipFill>
          <a:blip r:embed="rId2"/>
          <a:stretch>
            <a:fillRect/>
          </a:stretch>
        </p:blipFill>
        <p:spPr>
          <a:xfrm>
            <a:off x="298261" y="270452"/>
            <a:ext cx="1244580" cy="1085274"/>
          </a:xfrm>
          <a:prstGeom prst="rect">
            <a:avLst/>
          </a:prstGeom>
        </p:spPr>
      </p:pic>
    </p:spTree>
    <p:extLst>
      <p:ext uri="{BB962C8B-B14F-4D97-AF65-F5344CB8AC3E}">
        <p14:creationId xmlns:p14="http://schemas.microsoft.com/office/powerpoint/2010/main" val="294127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E10D-B185-8A4E-AE6D-C61FED8F4682}"/>
              </a:ext>
            </a:extLst>
          </p:cNvPr>
          <p:cNvSpPr>
            <a:spLocks noGrp="1"/>
          </p:cNvSpPr>
          <p:nvPr>
            <p:ph type="title"/>
          </p:nvPr>
        </p:nvSpPr>
        <p:spPr/>
        <p:txBody>
          <a:bodyPr/>
          <a:lstStyle/>
          <a:p>
            <a:r>
              <a:rPr lang="en-US" dirty="0"/>
              <a:t>Where do your dues go?</a:t>
            </a:r>
          </a:p>
        </p:txBody>
      </p:sp>
      <p:sp>
        <p:nvSpPr>
          <p:cNvPr id="3" name="Content Placeholder 2">
            <a:extLst>
              <a:ext uri="{FF2B5EF4-FFF2-40B4-BE49-F238E27FC236}">
                <a16:creationId xmlns:a16="http://schemas.microsoft.com/office/drawing/2014/main" id="{EEDF7E35-AEBA-3E47-9397-24097A84B5D5}"/>
              </a:ext>
            </a:extLst>
          </p:cNvPr>
          <p:cNvSpPr>
            <a:spLocks noGrp="1"/>
          </p:cNvSpPr>
          <p:nvPr>
            <p:ph idx="1"/>
          </p:nvPr>
        </p:nvSpPr>
        <p:spPr/>
        <p:txBody>
          <a:bodyPr>
            <a:normAutofit/>
          </a:bodyPr>
          <a:lstStyle/>
          <a:p>
            <a:r>
              <a:rPr lang="en-US" dirty="0"/>
              <a:t>Recharter Fee</a:t>
            </a:r>
          </a:p>
          <a:p>
            <a:r>
              <a:rPr lang="en-US" dirty="0"/>
              <a:t>Troop equipment repair and replacement</a:t>
            </a:r>
          </a:p>
          <a:p>
            <a:r>
              <a:rPr lang="en-US" dirty="0"/>
              <a:t>3 trailers: registration and replacement</a:t>
            </a:r>
          </a:p>
          <a:p>
            <a:r>
              <a:rPr lang="en-US" dirty="0"/>
              <a:t>Patches and Awards</a:t>
            </a:r>
          </a:p>
          <a:p>
            <a:r>
              <a:rPr lang="en-US" dirty="0"/>
              <a:t>Administrative expenses </a:t>
            </a:r>
          </a:p>
          <a:p>
            <a:r>
              <a:rPr lang="en-US" dirty="0"/>
              <a:t>Troop contribution to leadership training and parties</a:t>
            </a:r>
          </a:p>
        </p:txBody>
      </p:sp>
    </p:spTree>
    <p:extLst>
      <p:ext uri="{BB962C8B-B14F-4D97-AF65-F5344CB8AC3E}">
        <p14:creationId xmlns:p14="http://schemas.microsoft.com/office/powerpoint/2010/main" val="160685626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5914</TotalTime>
  <Words>426</Words>
  <Application>Microsoft Office PowerPoint</Application>
  <PresentationFormat>On-screen Show (4:3)</PresentationFormat>
  <Paragraphs>78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Book Antiqua</vt:lpstr>
      <vt:lpstr>Wingdings 2</vt:lpstr>
      <vt:lpstr>Habitat</vt:lpstr>
      <vt:lpstr>2024-2025</vt:lpstr>
      <vt:lpstr>The Mission </vt:lpstr>
      <vt:lpstr>The Aims </vt:lpstr>
      <vt:lpstr>The Methods </vt:lpstr>
      <vt:lpstr>PowerPoint Presentation</vt:lpstr>
      <vt:lpstr>The Scouts </vt:lpstr>
      <vt:lpstr>Calendar Highlights</vt:lpstr>
      <vt:lpstr>Paperwork/Forms/ $ Dues $</vt:lpstr>
      <vt:lpstr>Where do your dues go?</vt:lpstr>
      <vt:lpstr>Troop Website: www.troopwebhost.org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2012-2013</dc:title>
  <dc:creator>David Langhout</dc:creator>
  <cp:lastModifiedBy>ROBERT HARPER</cp:lastModifiedBy>
  <cp:revision>73</cp:revision>
  <cp:lastPrinted>2013-08-17T13:08:14Z</cp:lastPrinted>
  <dcterms:created xsi:type="dcterms:W3CDTF">2012-08-19T19:21:40Z</dcterms:created>
  <dcterms:modified xsi:type="dcterms:W3CDTF">2024-08-19T21:33:11Z</dcterms:modified>
</cp:coreProperties>
</file>