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2"/>
  </p:notesMasterIdLst>
  <p:handoutMasterIdLst>
    <p:handoutMasterId r:id="rId23"/>
  </p:handoutMasterIdLst>
  <p:sldIdLst>
    <p:sldId id="286" r:id="rId2"/>
    <p:sldId id="408" r:id="rId3"/>
    <p:sldId id="395" r:id="rId4"/>
    <p:sldId id="397" r:id="rId5"/>
    <p:sldId id="426" r:id="rId6"/>
    <p:sldId id="427" r:id="rId7"/>
    <p:sldId id="436" r:id="rId8"/>
    <p:sldId id="433" r:id="rId9"/>
    <p:sldId id="434" r:id="rId10"/>
    <p:sldId id="420" r:id="rId11"/>
    <p:sldId id="421" r:id="rId12"/>
    <p:sldId id="422" r:id="rId13"/>
    <p:sldId id="423" r:id="rId14"/>
    <p:sldId id="424" r:id="rId15"/>
    <p:sldId id="425" r:id="rId16"/>
    <p:sldId id="432" r:id="rId17"/>
    <p:sldId id="429" r:id="rId18"/>
    <p:sldId id="428" r:id="rId19"/>
    <p:sldId id="431" r:id="rId20"/>
    <p:sldId id="400" r:id="rId2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6600"/>
    <a:srgbClr val="00FF00"/>
    <a:srgbClr val="339933"/>
    <a:srgbClr val="FF0000"/>
    <a:srgbClr val="B2B2B2"/>
    <a:srgbClr val="77777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2"/>
    <p:restoredTop sz="93541" autoAdjust="0"/>
  </p:normalViewPr>
  <p:slideViewPr>
    <p:cSldViewPr>
      <p:cViewPr>
        <p:scale>
          <a:sx n="99" d="100"/>
          <a:sy n="99" d="100"/>
        </p:scale>
        <p:origin x="1600" y="1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3FC8B0-3F64-4905-8C2D-4F3449F996D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Garamond" panose="02020404030301010803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C3172C7-1885-409C-B445-ACA4CA1696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aramond" panose="02020404030301010803" pitchFamily="18" charset="0"/>
              </a:defRPr>
            </a:lvl1pPr>
          </a:lstStyle>
          <a:p>
            <a:fld id="{6E857FD3-EE0C-4B5F-8ACC-C92D526F0034}" type="datetimeFigureOut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9FE44FB9-22A4-42FB-9014-C888661961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Garamond" panose="02020404030301010803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50B9B9E3-EE9F-48B1-A72F-795E592FA5C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aramond" panose="02020404030301010803" pitchFamily="18" charset="0"/>
              </a:defRPr>
            </a:lvl1pPr>
          </a:lstStyle>
          <a:p>
            <a:fld id="{B46E3549-6C24-4A41-AF7C-FD0D581BF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52CF0DF5-7833-45AB-9DAD-E33610E4C1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Garamond" panose="02020404030301010803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21697D30-EABE-49E0-A851-901B68C8D23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aramond" panose="02020404030301010803" pitchFamily="18" charset="0"/>
              </a:defRPr>
            </a:lvl1pPr>
          </a:lstStyle>
          <a:p>
            <a:fld id="{EE9C0D87-3218-4F18-9461-E46095F1E98F}" type="datetimeFigureOut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94212" name="Rectangle 4">
            <a:extLst>
              <a:ext uri="{FF2B5EF4-FFF2-40B4-BE49-F238E27FC236}">
                <a16:creationId xmlns:a16="http://schemas.microsoft.com/office/drawing/2014/main" id="{DCC84DBC-38C9-43E5-83C2-C9ED986FDA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CB21A84D-B7DE-44A6-A8AE-500C2C2383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D21CF512-FC0A-4E20-95A5-2A9CDED33B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Garamond" panose="02020404030301010803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715D9BBB-4518-4A90-A7EF-19D5F8E1F3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aramond" panose="02020404030301010803" pitchFamily="18" charset="0"/>
              </a:defRPr>
            </a:lvl1pPr>
          </a:lstStyle>
          <a:p>
            <a:fld id="{F2E1D54B-8DDA-457A-82B2-CE083E6C28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1D54B-8DDA-457A-82B2-CE083E6C286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85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AAF5-E47C-4000-A6DC-49A93AD6B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2E48C-9436-4A2C-A274-B205BE26F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3B20D-38CC-423E-BD80-027E1C10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666637-7CDB-4484-9CD0-95C1F7584EA5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32308-4DBA-478A-90ED-42DC51B4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0CCC9-8DA7-434D-A960-9D12C8C0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D4161-CC54-410A-B929-91DE97F14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88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9EDF-0122-451E-A2A8-77567388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76055-9BFC-432D-A446-C28C9632F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44F40-BD04-47C4-9223-8C82E14F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48021C-F9AC-4F5C-83D2-0929981B34D7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6D10F-5C91-407C-98E9-1DD7699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D13F-F4E3-4652-9DEC-709BC9B9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68B69-055F-4AEF-8719-5639CB13A2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75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66958-ACEE-4E58-90B0-B000B6446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F31D0-5F14-4713-8E32-1CFE66E27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9DECE-5219-48A8-A541-3832DA875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2A8F0A-B2F8-40C4-891C-940D34D4F1D8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884F1-D58F-4D57-8802-B1BB006A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FB554-35C6-4B2A-BDD7-B31930A4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D0110-8862-43C8-89A9-68CAABA81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7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62AE-66E5-4556-9F6B-F5907926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1F803-6112-4320-B26A-9CDFFCBC6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95185-0C82-4F54-A9EF-392B8899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B2E61B-D65A-4275-843E-432AEABB7137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20F99-27C9-4D58-9CA7-A517AE5F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CAF73-9A6F-4559-9708-1D70C9B1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BE13A-36DD-4A82-9B4E-93D31BD63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CCCD-A121-4B6D-B395-E46E08AA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38737-0EF3-4C21-85BA-6F9C26C3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4774E-9F9F-435D-ABDA-266BFD5E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6CC6FD-F05B-4F57-8F1F-19997D897DC1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F9EC9-76EE-4C69-AA4A-FEEA8A6A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0DC5E-26A4-4183-A414-25224E26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564E3-D896-4C32-B610-2B0482357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BE7A-961E-44FC-8E8A-6A403A7F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B9193-EAFF-49D1-8CB2-2AB4A31D3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9370B-1886-4BED-A6DA-6E1DA3EDC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DBA74-9FC4-4557-959A-2EE555F9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6A0888-D5D1-493B-8AC0-A74502B55E94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72424-D144-4C75-8D01-64E9491C0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F9D6D-2341-4AFD-9381-A814D488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731E4-3D5C-4136-B14F-B336852905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89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5541-058E-46C5-ADDB-791B2C09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5DE4F-6316-4E79-A881-5A9570461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99871-6429-45AB-958F-3973EF289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0F057-8808-49A9-BA3D-D45FA729A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BCA8D-0FDE-40C0-9370-410854E36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85463-B9C6-4327-BD49-A0A00DAB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1D697D-9673-45B6-8F47-F9D913D02AF5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0407F-604C-4787-B557-A618C03A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56283-B321-42BE-97FC-85D3EAF6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D114A-0C0C-4874-900D-5D17E599B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63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DFCA-B478-47AB-A1FC-25F4A026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55751-38B9-4DC0-BC4D-A91206FE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97FE1-3BB5-438E-AA3A-896F5F1D239B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35E18-1C30-4E37-89F3-0327DF3A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F8C14-424C-4646-AA6F-9E0D3F01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7E132-714E-42EF-ADC9-93D99467E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74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5A129-D9AC-4A9C-ACDC-528B0FC3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15623B-5170-4046-B363-B42F709E2B2A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AE41C-CCDD-47F2-A5A1-2FC417EC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45A0A-41B9-43C8-91B1-332AD8B7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E772F-B43E-43C5-9AB3-72F7C5090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03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0EBF-E617-4056-B410-5E277229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AD1D1-EC50-4CC9-BA92-A7E545D4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C4FBF-19B0-4D2E-AF44-9E6AD54AD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709A0-FBC5-4FED-87D5-A398C0C8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2F2225-E843-45FB-8515-7D1769F2C35C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09740-7B61-4A29-A04A-F53A1A55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81934-2AE1-4D5E-BE0A-047327B6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56B1B-5CB3-43C6-8CD6-3A98C57303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3BBB-77A5-41BA-BB7C-C547FC51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2BDE7-7156-4054-849E-F34CD58E8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E71F2-CAD8-45D1-A46F-190A4130F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FEBAF-0239-4E17-9A9F-D24BD534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5F7A0-6514-4162-9EC1-61C2BC010472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3E64E-F349-4054-B8AB-C664124D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410D5-0A70-489C-AA06-64A25037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A4C37-0091-477B-8DED-ABC9222D4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40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E00"/>
            </a:gs>
            <a:gs pos="100000">
              <a:srgbClr val="004C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B73765AE-CC54-40D7-9464-0FDE12668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05479D8-45E7-4BAC-98FF-085611364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15EDC136-D60A-4BAA-9D41-3FED380FCE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D0139BF-D40B-4C94-968F-D3AD23057E48}" type="datetime1">
              <a:rPr lang="en-US" altLang="en-US"/>
              <a:pPr/>
              <a:t>1/30/25</a:t>
            </a:fld>
            <a:endParaRPr lang="en-US" altLang="en-US"/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377B9D8D-65F6-487F-BDAB-21CE8B7E7F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54630" name="Rectangle 6">
            <a:extLst>
              <a:ext uri="{FF2B5EF4-FFF2-40B4-BE49-F238E27FC236}">
                <a16:creationId xmlns:a16="http://schemas.microsoft.com/office/drawing/2014/main" id="{DD2FAEC2-9120-4DD9-AF11-94C528C36C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E9A1265-5055-4AD4-8D58-C10014FA79F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66FF66"/>
        </a:buClr>
        <a:buFont typeface="Wingdings" panose="05000000000000000000" pitchFamily="2" charset="2"/>
        <a:buChar char="n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FFCC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C40BC-FCA3-41F2-B0DB-E22CF6EA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23B2A-84D4-4CF4-B7AF-C29FD9177FA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9A399E52-1A9B-4975-BA51-49A847F848D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659493"/>
            <a:ext cx="7772400" cy="1470025"/>
          </a:xfrm>
          <a:noFill/>
        </p:spPr>
        <p:txBody>
          <a:bodyPr/>
          <a:lstStyle/>
          <a:p>
            <a:r>
              <a:rPr lang="en-US" altLang="en-US" dirty="0"/>
              <a:t>Welcome To Troop 1702</a:t>
            </a:r>
            <a:br>
              <a:rPr lang="en-US" altLang="en-US" dirty="0"/>
            </a:br>
            <a:r>
              <a:rPr lang="en-US" altLang="en-US" dirty="0"/>
              <a:t>Summer Camp Parent Meeting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F305755-FD5C-4853-B0F0-7A567CC8110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129518"/>
            <a:ext cx="6400800" cy="1755775"/>
          </a:xfrm>
          <a:noFill/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dirty="0"/>
              <a:t>For Summer 2025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1400" dirty="0"/>
              <a:t>Updated January 29,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9021C-4CE5-ECFF-287F-23B57BAC3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263152"/>
            <a:ext cx="3886200" cy="29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EC3D32-5623-D5CA-A4DC-16726FA5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956833"/>
            <a:ext cx="4724400" cy="3543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B708-6151-AF46-9A54-B15F3D91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Camp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C1B42-5E14-5342-8136-62041E198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BSA Medical Form Part A/B/C – Required for all scouts and adults attending camp</a:t>
            </a:r>
          </a:p>
          <a:p>
            <a:r>
              <a:rPr lang="en-US" dirty="0"/>
              <a:t>Adult DHS Registry – required for any adult visiting or attending camp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02712-9388-1C45-9401-B9D2F461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245F9-7007-2145-AD83-6C916EA6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420979"/>
            <a:ext cx="5410200" cy="25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1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4AD0-F507-8A47-96C2-7730DFD8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C926A-CDE4-844F-988B-9C8A7664B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Details will be on Permission Slip in May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C9FA2-70AF-1B42-8030-9CBA06A9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40A8B-EAC5-B042-A17F-6EE8B346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38" y="1676399"/>
            <a:ext cx="6525461" cy="50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2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A8BB-B4A4-5C46-9BE2-D2ECC0AC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Diet/Allergies/Medication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43075-FA10-744A-8061-CD4AEEE6F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know ahead of time</a:t>
            </a:r>
          </a:p>
          <a:p>
            <a:pPr lvl="1"/>
            <a:r>
              <a:rPr lang="en-US" dirty="0"/>
              <a:t>We update camp registration for special diets and food allergies</a:t>
            </a:r>
          </a:p>
          <a:p>
            <a:pPr lvl="1"/>
            <a:r>
              <a:rPr lang="en-US" dirty="0"/>
              <a:t>Make sure your scout speaks up for himself if food is not in line with special diet</a:t>
            </a:r>
          </a:p>
          <a:p>
            <a:r>
              <a:rPr lang="en-US" dirty="0"/>
              <a:t>Medication</a:t>
            </a:r>
          </a:p>
          <a:p>
            <a:pPr lvl="1"/>
            <a:r>
              <a:rPr lang="en-US" dirty="0"/>
              <a:t>Can only be dispensed by a troop adult. Turn in Troop medication form and medication on departure day. </a:t>
            </a:r>
          </a:p>
          <a:p>
            <a:pPr lvl="1"/>
            <a:r>
              <a:rPr lang="en-US" dirty="0"/>
              <a:t>If your scout has serious medication requirements or behavior challenges, we encourage you to attend as a troop adult volunteer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4D189-7A90-8F46-B412-EEF573A3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E7894-F5AA-654F-8D57-E4BC68CF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030655"/>
            <a:ext cx="838200" cy="7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2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F618-E5AF-B14D-A145-44A52BE9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73C23-B038-A848-B68D-4DF3A2E81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troop provides their own troop supervision</a:t>
            </a:r>
          </a:p>
          <a:p>
            <a:r>
              <a:rPr lang="en-US" dirty="0"/>
              <a:t>We send 4 adults from our Troop to camp</a:t>
            </a:r>
          </a:p>
          <a:p>
            <a:pPr lvl="2"/>
            <a:r>
              <a:rPr lang="en-US" dirty="0"/>
              <a:t>Ideal to have 4 adults that attend the whole week</a:t>
            </a:r>
          </a:p>
          <a:p>
            <a:pPr lvl="2"/>
            <a:r>
              <a:rPr lang="en-US" dirty="0"/>
              <a:t>Ideal to have one parent familiar with dispensing medicine</a:t>
            </a:r>
          </a:p>
          <a:p>
            <a:pPr lvl="2"/>
            <a:r>
              <a:rPr lang="en-US" dirty="0"/>
              <a:t>Role is safety and security; outdoor skills nice but not required; sometimes help with special activities like ice cream social, beast feast or first year program</a:t>
            </a:r>
          </a:p>
          <a:p>
            <a:pPr lvl="2"/>
            <a:r>
              <a:rPr lang="en-US" dirty="0"/>
              <a:t>Training opportunities available to adults while at camp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D8EA9-2476-2149-AA1E-1B3243C3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DE20A-24E2-5D44-86F2-3F753963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1" y="4435560"/>
            <a:ext cx="1612106" cy="2149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DDEEC-2DC6-E5D2-3516-FF2DA7B24D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681" b="8834"/>
          <a:stretch/>
        </p:blipFill>
        <p:spPr>
          <a:xfrm>
            <a:off x="3429000" y="4292340"/>
            <a:ext cx="2604837" cy="2429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14687D-FCBB-717C-C287-E55E37940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12" y="4435560"/>
            <a:ext cx="1614488" cy="21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69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0915-24D2-2147-8A53-6D3A4F24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621B0-CF4D-4E4A-884C-947AC2B49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 allowed  </a:t>
            </a:r>
          </a:p>
          <a:p>
            <a:r>
              <a:rPr lang="en-US" dirty="0"/>
              <a:t>Exception for phones if needed as a camera for specific activity </a:t>
            </a:r>
          </a:p>
          <a:p>
            <a:pPr lvl="1"/>
            <a:r>
              <a:rPr lang="en-US" dirty="0"/>
              <a:t>Highly discouraged</a:t>
            </a:r>
          </a:p>
          <a:p>
            <a:pPr lvl="1"/>
            <a:r>
              <a:rPr lang="en-US" dirty="0"/>
              <a:t>Battery won’t last</a:t>
            </a:r>
          </a:p>
          <a:p>
            <a:pPr lvl="1"/>
            <a:r>
              <a:rPr lang="en-US" dirty="0"/>
              <a:t>Scoutmaster will store it for you</a:t>
            </a:r>
          </a:p>
          <a:p>
            <a:r>
              <a:rPr lang="en-US" dirty="0"/>
              <a:t>Troop adults will take it away </a:t>
            </a:r>
            <a:br>
              <a:rPr lang="en-US" dirty="0"/>
            </a:br>
            <a:r>
              <a:rPr lang="en-US" dirty="0"/>
              <a:t>if being used during camp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33842-F891-064A-B765-2E198BC8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9BE78-5D9E-1F49-8D9E-E7E4EB8B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819400"/>
            <a:ext cx="24257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2D1B-AE50-2B46-8C24-231C5918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Camp Swim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3DA35-2CBF-6B40-964B-00447A336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 to camp, will do local swim check to have each scout classified for swim status</a:t>
            </a:r>
          </a:p>
          <a:p>
            <a:r>
              <a:rPr lang="en-US" dirty="0"/>
              <a:t>Can do the swim check first day at camp if necessary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3F4C9-1E01-3E43-B2BD-C1B1A1E26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C11DC-86F1-D24A-B7D6-B5296B2B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05" y="2890587"/>
            <a:ext cx="35687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F745-6493-A947-BEE3-98BB7E2E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 Class Schedule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4D1B2-5BF9-154C-A026-81EB5782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52847-C312-9940-951C-FA4A8A38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460500"/>
            <a:ext cx="75565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F5994-9492-FA4C-A805-2E618928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01B6B-AA2E-9244-93EC-096041AF2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6479"/>
            <a:ext cx="8229600" cy="4983163"/>
          </a:xfrm>
        </p:spPr>
        <p:txBody>
          <a:bodyPr/>
          <a:lstStyle/>
          <a:p>
            <a:r>
              <a:rPr lang="en-US" dirty="0"/>
              <a:t>Some merit badges have pre-work</a:t>
            </a:r>
          </a:p>
          <a:p>
            <a:r>
              <a:rPr lang="en-US" dirty="0"/>
              <a:t>If they don’t complete it, they get a partial and will need to complete it later and find a counselor to get it fully signed off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1E370-67B1-5C4C-A036-C4E67041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832B3-B23E-8A47-BE33-7575E86A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3" y="3200400"/>
            <a:ext cx="84458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30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1869-934F-EA4C-AFAF-CB73C560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Year Campers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0928F-7427-9348-B236-3A2226096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Camp provides a first year program</a:t>
            </a:r>
          </a:p>
          <a:p>
            <a:pPr lvl="1"/>
            <a:r>
              <a:rPr lang="en-US" dirty="0"/>
              <a:t>1st year scouts work on rank requirements towards first four ranks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1-2 Merit Badge Classes Recommended: </a:t>
            </a:r>
          </a:p>
          <a:p>
            <a:pPr lvl="1"/>
            <a:r>
              <a:rPr lang="en-US" dirty="0"/>
              <a:t>First Aid – an Eagle Required Merit Badge</a:t>
            </a:r>
          </a:p>
          <a:p>
            <a:pPr lvl="1"/>
            <a:r>
              <a:rPr lang="en-US" dirty="0"/>
              <a:t>And another fun badge like chess, leatherworking</a:t>
            </a:r>
          </a:p>
          <a:p>
            <a:r>
              <a:rPr lang="en-US" dirty="0"/>
              <a:t>Earn </a:t>
            </a:r>
            <a:r>
              <a:rPr lang="en-US" dirty="0" err="1"/>
              <a:t>Firem’n</a:t>
            </a:r>
            <a:r>
              <a:rPr lang="en-US" dirty="0"/>
              <a:t> chit and </a:t>
            </a:r>
            <a:r>
              <a:rPr lang="en-US" dirty="0" err="1"/>
              <a:t>Totin</a:t>
            </a:r>
            <a:r>
              <a:rPr lang="en-US" dirty="0"/>
              <a:t>’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3EAC3-3867-F54E-8EA7-1ABF75EF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2B924-D683-5E4A-AB12-DC6B2A1C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209800"/>
            <a:ext cx="4667250" cy="19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3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EA47C-2BB9-CB4F-AAA5-57B075DC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345F1-0142-724E-A955-9DF1A8B03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register?</a:t>
            </a:r>
          </a:p>
          <a:p>
            <a:pPr lvl="1"/>
            <a:r>
              <a:rPr lang="en-US" dirty="0"/>
              <a:t>Troop will register scout once payment is received</a:t>
            </a:r>
          </a:p>
          <a:p>
            <a:pPr lvl="1"/>
            <a:r>
              <a:rPr lang="en-US" dirty="0"/>
              <a:t>Sooner you register, better the class options</a:t>
            </a:r>
          </a:p>
          <a:p>
            <a:r>
              <a:rPr lang="en-US" dirty="0"/>
              <a:t>Health forms</a:t>
            </a:r>
          </a:p>
          <a:p>
            <a:pPr lvl="1"/>
            <a:r>
              <a:rPr lang="en-US" dirty="0"/>
              <a:t>Make </a:t>
            </a:r>
            <a:r>
              <a:rPr lang="en-US" dirty="0" err="1"/>
              <a:t>dr’s</a:t>
            </a:r>
            <a:r>
              <a:rPr lang="en-US" dirty="0"/>
              <a:t> appointment if necessary</a:t>
            </a:r>
          </a:p>
          <a:p>
            <a:pPr lvl="1"/>
            <a:r>
              <a:rPr lang="en-US" dirty="0"/>
              <a:t>Complete and make electronic copy, keep a copy, turn in a copy</a:t>
            </a:r>
          </a:p>
          <a:p>
            <a:r>
              <a:rPr lang="en-US" dirty="0"/>
              <a:t>DHS registry (if you might be visiting camp) – </a:t>
            </a:r>
          </a:p>
          <a:p>
            <a:pPr lvl="1"/>
            <a:r>
              <a:rPr lang="en-US" dirty="0"/>
              <a:t>Send in form by May 1 to ensure timely return</a:t>
            </a:r>
          </a:p>
          <a:p>
            <a:r>
              <a:rPr lang="en-US" dirty="0"/>
              <a:t>Confirm special diet needs by last troop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589A8-952A-D74F-BACE-19EB3E85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609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C8D70A-D6D6-C440-BDBB-D80D1E08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1307"/>
            <a:ext cx="8229600" cy="792162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7568-5160-704C-9C29-4BA21CB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84343-E52C-7449-8F04-81778303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66800"/>
            <a:ext cx="7848600" cy="52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4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871337-21E7-45A2-A29B-74158FE7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1E90-447C-4501-A1B8-0D7F7D12EF9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15044" name="Rectangle 4">
            <a:extLst>
              <a:ext uri="{FF2B5EF4-FFF2-40B4-BE49-F238E27FC236}">
                <a16:creationId xmlns:a16="http://schemas.microsoft.com/office/drawing/2014/main" id="{8CE47631-EA9A-40A0-B92C-C63A1A477C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/>
              <a:t>Scouting Is Fun!</a:t>
            </a:r>
          </a:p>
        </p:txBody>
      </p:sp>
      <p:sp>
        <p:nvSpPr>
          <p:cNvPr id="215045" name="Rectangle 5">
            <a:extLst>
              <a:ext uri="{FF2B5EF4-FFF2-40B4-BE49-F238E27FC236}">
                <a16:creationId xmlns:a16="http://schemas.microsoft.com/office/drawing/2014/main" id="{67F398F1-E57A-4D7F-9B50-4EF8D22DBF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2800" dirty="0"/>
              <a:t>Troop 1702</a:t>
            </a:r>
          </a:p>
          <a:p>
            <a:r>
              <a:rPr lang="en-US" altLang="en-US" sz="2800" dirty="0"/>
              <a:t>Troy, Michigan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C24770-4A82-8941-8BAC-A8CC189F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283223"/>
            <a:ext cx="28448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F40AA-9D39-1E47-B2FA-76ABA93E5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10" y="3429000"/>
            <a:ext cx="2209800" cy="294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92A37-FEB4-F047-95C2-F45DFC5EC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01" y="224000"/>
            <a:ext cx="3002728" cy="2252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42685C-73CB-AF4E-82AE-FB8999CD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3569348"/>
            <a:ext cx="2892491" cy="25111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AB8DAF-BE7A-44D6-93EA-ADF37D1E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6919-5CF4-4758-BD9A-00DD39F01AA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7F274E00-2615-4DE7-80BA-E828E1AE4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Scouting Builds Character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EA7A9-A4EE-FB4A-AB02-20B115A6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559314"/>
            <a:ext cx="6026980" cy="40794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D5D1AD-7FC2-4CD7-A34F-4AEE215E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CB979-FF0D-42EE-9009-FDB7CB3DEEB1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73598B75-A79E-4600-A6E7-F426192F1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Scouting Builds Character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7564A9-C8FF-2646-96F4-B7E397253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56661"/>
            <a:ext cx="4603750" cy="37446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A5C7-0627-2B49-908A-716146D8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E41A-A337-5748-8606-5B7E51F97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1F02B-4B5B-8142-907A-0F22B009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4CBC8-944B-7645-A366-81C4C3350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8453"/>
            <a:ext cx="1593221" cy="733388"/>
          </a:xfrm>
          <a:prstGeom prst="rect">
            <a:avLst/>
          </a:prstGeom>
        </p:spPr>
      </p:pic>
      <p:pic>
        <p:nvPicPr>
          <p:cNvPr id="6" name="camp video cole-2022.mp4 (720p).mp4" descr="camp video cole-2022.mp4 (720p).mp4">
            <a:hlinkClick r:id="" action="ppaction://media"/>
            <a:extLst>
              <a:ext uri="{FF2B5EF4-FFF2-40B4-BE49-F238E27FC236}">
                <a16:creationId xmlns:a16="http://schemas.microsoft.com/office/drawing/2014/main" id="{542D35DA-57D5-4348-9B6C-7D1751B14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225966"/>
            <a:ext cx="876300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0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CE45-8C1E-A94B-85A1-B0017AC2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Cole Canoe 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85E5A-0740-E241-9FED-D8888AB71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Troop 1702 has attended for many, many years</a:t>
            </a:r>
          </a:p>
          <a:p>
            <a:r>
              <a:rPr lang="en-US" dirty="0"/>
              <a:t>Only two hours away</a:t>
            </a:r>
          </a:p>
          <a:p>
            <a:r>
              <a:rPr lang="en-US" dirty="0"/>
              <a:t>Great program, staff, logistics</a:t>
            </a:r>
          </a:p>
          <a:p>
            <a:r>
              <a:rPr lang="en-US" dirty="0"/>
              <a:t>Troops cook their own meals</a:t>
            </a:r>
          </a:p>
          <a:p>
            <a:r>
              <a:rPr lang="en-US" dirty="0"/>
              <a:t>Adopted a prime campsite called Deer Run</a:t>
            </a:r>
          </a:p>
          <a:p>
            <a:r>
              <a:rPr lang="en-US" dirty="0"/>
              <a:t>Continue to support adopted site through annual donation, upgrades and upkeep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54F42-218B-E84C-B3DC-83018268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584B9-3ECC-744B-B075-ACAA9AD9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774034"/>
            <a:ext cx="3643642" cy="16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F4E41-F1D5-B541-BE32-70240B28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Deer Run Campsite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03F9E-CD8D-FF4F-B311-51AE6F3D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543D3-210F-051A-06A8-B2790599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061" y="1112354"/>
            <a:ext cx="4394200" cy="329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8B7DD-4F0F-9E0A-D711-B9F4686E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65" y="1219200"/>
            <a:ext cx="3655219" cy="4873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97A56-8D50-86DF-1277-ECE79ED02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111362"/>
            <a:ext cx="26574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584A-1521-C942-8C14-1E2085B1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17D75-8F13-E04C-B6A8-9CC9E6454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Sunday, July 6</a:t>
            </a:r>
            <a:r>
              <a:rPr lang="en-US" baseline="30000" dirty="0"/>
              <a:t>th</a:t>
            </a:r>
            <a:r>
              <a:rPr lang="en-US" dirty="0"/>
              <a:t> to Saturday, July 12</a:t>
            </a:r>
            <a:r>
              <a:rPr lang="en-US" baseline="30000" dirty="0"/>
              <a:t>th </a:t>
            </a:r>
            <a:r>
              <a:rPr lang="en-US" dirty="0"/>
              <a:t>2025</a:t>
            </a:r>
            <a:endParaRPr lang="en-US" baseline="30000" dirty="0"/>
          </a:p>
          <a:p>
            <a:pPr lvl="1"/>
            <a:r>
              <a:rPr lang="en-US" sz="2800" dirty="0"/>
              <a:t>6 nights</a:t>
            </a:r>
          </a:p>
          <a:p>
            <a:r>
              <a:rPr lang="en-US" dirty="0"/>
              <a:t>Depart from Bemis Elementary Sunday 9am</a:t>
            </a:r>
          </a:p>
          <a:p>
            <a:pPr lvl="1"/>
            <a:r>
              <a:rPr lang="en-US" dirty="0"/>
              <a:t>Stop for Lunch (Subway) before arriving to camp</a:t>
            </a:r>
          </a:p>
          <a:p>
            <a:r>
              <a:rPr lang="en-US" dirty="0"/>
              <a:t>End of camp - Saturday 9am, pack up,</a:t>
            </a:r>
            <a:br>
              <a:rPr lang="en-US" dirty="0"/>
            </a:br>
            <a:r>
              <a:rPr lang="en-US" dirty="0"/>
              <a:t>arrive home in Troy </a:t>
            </a:r>
            <a:br>
              <a:rPr lang="en-US" dirty="0"/>
            </a:br>
            <a:r>
              <a:rPr lang="en-US" dirty="0"/>
              <a:t>around noon</a:t>
            </a:r>
          </a:p>
          <a:p>
            <a:endParaRPr lang="en-US" baseline="30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78D09-2BFF-F642-8B7B-006412D8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0B8D5-7E42-EE48-A1B8-325E3FD4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1" y="3734934"/>
            <a:ext cx="3166534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4635-E738-6849-9F15-A7AE916B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F5C22-EE51-574E-AF28-A5A01636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bird discount and new Scouts ~ $399</a:t>
            </a:r>
          </a:p>
          <a:p>
            <a:pPr lvl="1"/>
            <a:r>
              <a:rPr lang="en-US" dirty="0"/>
              <a:t>After May 1 cost increases to $449</a:t>
            </a:r>
          </a:p>
          <a:p>
            <a:pPr lvl="1"/>
            <a:r>
              <a:rPr lang="en-US" dirty="0"/>
              <a:t>$120 First payment due Feb 28th </a:t>
            </a:r>
          </a:p>
          <a:p>
            <a:r>
              <a:rPr lang="en-US" dirty="0"/>
              <a:t>Sibling discount $35 on second child</a:t>
            </a:r>
          </a:p>
          <a:p>
            <a:pPr lvl="1"/>
            <a:r>
              <a:rPr lang="en-US" dirty="0"/>
              <a:t>Need based scholarships available through BSA</a:t>
            </a:r>
          </a:p>
          <a:p>
            <a:r>
              <a:rPr lang="en-US" dirty="0"/>
              <a:t>Includes all food and activities</a:t>
            </a:r>
          </a:p>
          <a:p>
            <a:pPr lvl="1"/>
            <a:r>
              <a:rPr lang="en-US" dirty="0"/>
              <a:t>Exception for a few things like ATV riding</a:t>
            </a:r>
          </a:p>
          <a:p>
            <a:r>
              <a:rPr lang="en-US" dirty="0"/>
              <a:t>Troop provides all cooking </a:t>
            </a:r>
            <a:br>
              <a:rPr lang="en-US" dirty="0"/>
            </a:br>
            <a:r>
              <a:rPr lang="en-US" dirty="0"/>
              <a:t>equipment, propane, tents, </a:t>
            </a:r>
            <a:br>
              <a:rPr lang="en-US" dirty="0"/>
            </a:br>
            <a:r>
              <a:rPr lang="en-US" dirty="0"/>
              <a:t>merit badges, and other supplies </a:t>
            </a:r>
            <a:br>
              <a:rPr lang="en-US" dirty="0"/>
            </a:br>
            <a:r>
              <a:rPr lang="en-US" dirty="0"/>
              <a:t>for the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2348D-BED8-514C-B532-BE3A3D28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E13A-36DD-4A82-9B4E-93D31BD63216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CF6B3-7846-7A4C-A4F3-1D36A4F6F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05" y="3867985"/>
            <a:ext cx="1747295" cy="237724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50171242"/>
      </p:ext>
    </p:extLst>
  </p:cSld>
  <p:clrMapOvr>
    <a:masterClrMapping/>
  </p:clrMapOvr>
</p:sld>
</file>

<file path=ppt/theme/theme1.xml><?xml version="1.0" encoding="utf-8"?>
<a:theme xmlns:a="http://schemas.openxmlformats.org/drawingml/2006/main" name="Jay's Green">
  <a:themeElements>
    <a:clrScheme name="Jay's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ay's Gree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Jay's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y's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y's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y's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y's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y's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y's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y's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y's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y's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y's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y's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Jay's Green</Template>
  <TotalTime>10055</TotalTime>
  <Words>650</Words>
  <Application>Microsoft Macintosh PowerPoint</Application>
  <PresentationFormat>On-screen Show (4:3)</PresentationFormat>
  <Paragraphs>108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Garamond</vt:lpstr>
      <vt:lpstr>Wingdings</vt:lpstr>
      <vt:lpstr>Jay's Green</vt:lpstr>
      <vt:lpstr>Welcome To Troop 1702 Summer Camp Parent Meeting</vt:lpstr>
      <vt:lpstr>Introductions</vt:lpstr>
      <vt:lpstr>Scouting Builds Character</vt:lpstr>
      <vt:lpstr>Scouting Builds Character</vt:lpstr>
      <vt:lpstr>Camp Video</vt:lpstr>
      <vt:lpstr>Why Cole Canoe Base</vt:lpstr>
      <vt:lpstr>Deer Run Campsite</vt:lpstr>
      <vt:lpstr>When</vt:lpstr>
      <vt:lpstr>Cost</vt:lpstr>
      <vt:lpstr>Required Camp Forms</vt:lpstr>
      <vt:lpstr>Packing List</vt:lpstr>
      <vt:lpstr>Special Diet/Allergies/Medication</vt:lpstr>
      <vt:lpstr>Supervision</vt:lpstr>
      <vt:lpstr>Electronics</vt:lpstr>
      <vt:lpstr>Pre Camp Swim Checks</vt:lpstr>
      <vt:lpstr>Camp Class Schedule Example</vt:lpstr>
      <vt:lpstr>Prerequisites</vt:lpstr>
      <vt:lpstr>First Year Campers</vt:lpstr>
      <vt:lpstr>Next Steps</vt:lpstr>
      <vt:lpstr>Scouting Is Fun!</vt:lpstr>
    </vt:vector>
  </TitlesOfParts>
  <Company>Home 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Eibner</dc:creator>
  <cp:lastModifiedBy>John Ptasznik</cp:lastModifiedBy>
  <cp:revision>98</cp:revision>
  <cp:lastPrinted>2022-03-08T15:06:54Z</cp:lastPrinted>
  <dcterms:created xsi:type="dcterms:W3CDTF">2014-04-01T18:17:57Z</dcterms:created>
  <dcterms:modified xsi:type="dcterms:W3CDTF">2025-01-31T01:05:48Z</dcterms:modified>
</cp:coreProperties>
</file>